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64" r:id="rId6"/>
    <p:sldId id="318" r:id="rId7"/>
    <p:sldId id="270" r:id="rId8"/>
    <p:sldId id="262" r:id="rId9"/>
    <p:sldId id="271" r:id="rId10"/>
    <p:sldId id="272" r:id="rId11"/>
    <p:sldId id="273" r:id="rId12"/>
    <p:sldId id="274" r:id="rId13"/>
    <p:sldId id="263" r:id="rId14"/>
    <p:sldId id="275" r:id="rId15"/>
    <p:sldId id="276" r:id="rId16"/>
    <p:sldId id="297" r:id="rId17"/>
    <p:sldId id="319" r:id="rId18"/>
    <p:sldId id="299" r:id="rId19"/>
    <p:sldId id="300" r:id="rId20"/>
    <p:sldId id="301" r:id="rId21"/>
    <p:sldId id="302" r:id="rId22"/>
    <p:sldId id="303" r:id="rId23"/>
    <p:sldId id="304" r:id="rId24"/>
    <p:sldId id="322" r:id="rId25"/>
    <p:sldId id="324" r:id="rId26"/>
    <p:sldId id="306" r:id="rId27"/>
    <p:sldId id="307" r:id="rId28"/>
    <p:sldId id="308" r:id="rId29"/>
    <p:sldId id="309" r:id="rId30"/>
    <p:sldId id="310" r:id="rId31"/>
    <p:sldId id="311" r:id="rId32"/>
    <p:sldId id="312" r:id="rId33"/>
    <p:sldId id="313" r:id="rId34"/>
    <p:sldId id="314" r:id="rId35"/>
    <p:sldId id="321" r:id="rId36"/>
    <p:sldId id="28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1DD2A-D6A6-4594-AC06-E51FB9167D78}" type="datetimeFigureOut">
              <a:rPr lang="zh-CN" altLang="en-US" smtClean="0"/>
              <a:t>2019/7/18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F24AC-CB92-43F4-8370-CE77E945EC45}" type="slidenum">
              <a:rPr lang="zh-CN" altLang="en-US" smtClean="0"/>
              <a:t>‹#›</a:t>
            </a:fld>
            <a:endParaRPr lang="zh-CN" altLang="en-US"/>
          </a:p>
        </p:txBody>
      </p:sp>
    </p:spTree>
    <p:extLst>
      <p:ext uri="{BB962C8B-B14F-4D97-AF65-F5344CB8AC3E}">
        <p14:creationId xmlns:p14="http://schemas.microsoft.com/office/powerpoint/2010/main" val="221115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CF24AC-CB92-43F4-8370-CE77E945EC45}" type="slidenum">
              <a:rPr lang="zh-CN" altLang="en-US" smtClean="0"/>
              <a:t>3</a:t>
            </a:fld>
            <a:endParaRPr lang="zh-CN" altLang="en-US"/>
          </a:p>
        </p:txBody>
      </p:sp>
    </p:spTree>
    <p:extLst>
      <p:ext uri="{BB962C8B-B14F-4D97-AF65-F5344CB8AC3E}">
        <p14:creationId xmlns:p14="http://schemas.microsoft.com/office/powerpoint/2010/main" val="421208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dirty="0">
                <a:solidFill>
                  <a:srgbClr val="3B3838"/>
                </a:solidFill>
                <a:latin typeface="微软雅黑" panose="020B0503020204020204" charset="-122"/>
                <a:ea typeface="微软雅黑" panose="020B0503020204020204" charset="-122"/>
                <a:sym typeface="+mn-ea"/>
              </a:rPr>
              <a:t>学校迎新负责人扫描登录二维码进入扫码界面，将该报到二维码提供给新生进行扫码报到！</a:t>
            </a:r>
            <a:r>
              <a:rPr lang="zh-CN" altLang="zh-CN" dirty="0">
                <a:solidFill>
                  <a:schemeClr val="bg2">
                    <a:lumMod val="25000"/>
                  </a:schemeClr>
                </a:solidFill>
                <a:latin typeface="微软雅黑" panose="020B0503020204020204" charset="-122"/>
                <a:ea typeface="微软雅黑" panose="020B0503020204020204" charset="-122"/>
                <a:sym typeface="+mn-ea"/>
              </a:rPr>
              <a:t>页面</a:t>
            </a:r>
            <a:r>
              <a:rPr lang="zh-CN" altLang="en-US" dirty="0">
                <a:solidFill>
                  <a:schemeClr val="bg2">
                    <a:lumMod val="25000"/>
                  </a:schemeClr>
                </a:solidFill>
                <a:latin typeface="微软雅黑" panose="020B0503020204020204" charset="-122"/>
                <a:ea typeface="微软雅黑" panose="020B0503020204020204" charset="-122"/>
                <a:sym typeface="+mn-ea"/>
              </a:rPr>
              <a:t>左侧显示当前</a:t>
            </a:r>
            <a:r>
              <a:rPr lang="zh-CN" altLang="zh-CN" dirty="0">
                <a:solidFill>
                  <a:schemeClr val="bg2">
                    <a:lumMod val="25000"/>
                  </a:schemeClr>
                </a:solidFill>
                <a:latin typeface="微软雅黑" panose="020B0503020204020204" charset="-122"/>
                <a:ea typeface="微软雅黑" panose="020B0503020204020204" charset="-122"/>
                <a:sym typeface="+mn-ea"/>
              </a:rPr>
              <a:t>最新二维码</a:t>
            </a:r>
            <a:r>
              <a:rPr lang="zh-CN" altLang="en-US" dirty="0">
                <a:solidFill>
                  <a:schemeClr val="bg2">
                    <a:lumMod val="25000"/>
                  </a:schemeClr>
                </a:solidFill>
                <a:latin typeface="微软雅黑" panose="020B0503020204020204" charset="-122"/>
                <a:ea typeface="微软雅黑" panose="020B0503020204020204" charset="-122"/>
                <a:sym typeface="+mn-ea"/>
              </a:rPr>
              <a:t>，右侧滚动显示最新报到的</a:t>
            </a:r>
            <a:r>
              <a:rPr lang="en-US" altLang="zh-CN" dirty="0">
                <a:solidFill>
                  <a:schemeClr val="bg2">
                    <a:lumMod val="25000"/>
                  </a:schemeClr>
                </a:solidFill>
                <a:latin typeface="微软雅黑" panose="020B0503020204020204" charset="-122"/>
                <a:ea typeface="微软雅黑" panose="020B0503020204020204" charset="-122"/>
                <a:sym typeface="+mn-ea"/>
              </a:rPr>
              <a:t>7</a:t>
            </a:r>
            <a:r>
              <a:rPr lang="zh-CN" altLang="en-US" dirty="0">
                <a:solidFill>
                  <a:schemeClr val="bg2">
                    <a:lumMod val="25000"/>
                  </a:schemeClr>
                </a:solidFill>
                <a:latin typeface="微软雅黑" panose="020B0503020204020204" charset="-122"/>
                <a:ea typeface="微软雅黑" panose="020B0503020204020204" charset="-122"/>
                <a:sym typeface="+mn-ea"/>
              </a:rPr>
              <a:t>条记录。</a:t>
            </a:r>
            <a:endParaRPr lang="zh-CN" altLang="en-US"/>
          </a:p>
        </p:txBody>
      </p:sp>
    </p:spTree>
    <p:extLst>
      <p:ext uri="{BB962C8B-B14F-4D97-AF65-F5344CB8AC3E}">
        <p14:creationId xmlns:p14="http://schemas.microsoft.com/office/powerpoint/2010/main" val="50251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D0788-FE97-4EE6-AA1B-893C49BC81B9}" type="slidenum">
              <a:rPr lang="zh-CN" altLang="en-US" smtClean="0"/>
              <a:t>18</a:t>
            </a:fld>
            <a:endParaRPr lang="zh-CN" altLang="en-US"/>
          </a:p>
        </p:txBody>
      </p:sp>
    </p:spTree>
    <p:extLst>
      <p:ext uri="{BB962C8B-B14F-4D97-AF65-F5344CB8AC3E}">
        <p14:creationId xmlns:p14="http://schemas.microsoft.com/office/powerpoint/2010/main" val="169559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D0788-FE97-4EE6-AA1B-893C49BC81B9}" type="slidenum">
              <a:rPr lang="zh-CN" altLang="en-US" smtClean="0"/>
              <a:t>19</a:t>
            </a:fld>
            <a:endParaRPr lang="zh-CN" altLang="en-US"/>
          </a:p>
        </p:txBody>
      </p:sp>
    </p:spTree>
    <p:extLst>
      <p:ext uri="{BB962C8B-B14F-4D97-AF65-F5344CB8AC3E}">
        <p14:creationId xmlns:p14="http://schemas.microsoft.com/office/powerpoint/2010/main" val="357968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D0788-FE97-4EE6-AA1B-893C49BC81B9}" type="slidenum">
              <a:rPr lang="zh-CN" altLang="en-US" smtClean="0"/>
              <a:t>20</a:t>
            </a:fld>
            <a:endParaRPr lang="zh-CN" altLang="en-US"/>
          </a:p>
        </p:txBody>
      </p:sp>
    </p:spTree>
    <p:extLst>
      <p:ext uri="{BB962C8B-B14F-4D97-AF65-F5344CB8AC3E}">
        <p14:creationId xmlns:p14="http://schemas.microsoft.com/office/powerpoint/2010/main" val="157561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D0788-FE97-4EE6-AA1B-893C49BC81B9}" type="slidenum">
              <a:rPr lang="zh-CN" altLang="en-US" smtClean="0"/>
              <a:t>21</a:t>
            </a:fld>
            <a:endParaRPr lang="zh-CN" altLang="en-US"/>
          </a:p>
        </p:txBody>
      </p:sp>
    </p:spTree>
    <p:extLst>
      <p:ext uri="{BB962C8B-B14F-4D97-AF65-F5344CB8AC3E}">
        <p14:creationId xmlns:p14="http://schemas.microsoft.com/office/powerpoint/2010/main" val="123978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D0788-FE97-4EE6-AA1B-893C49BC81B9}" type="slidenum">
              <a:rPr lang="zh-CN" altLang="en-US" smtClean="0"/>
              <a:t>22</a:t>
            </a:fld>
            <a:endParaRPr lang="zh-CN" altLang="en-US"/>
          </a:p>
        </p:txBody>
      </p:sp>
    </p:spTree>
    <p:extLst>
      <p:ext uri="{BB962C8B-B14F-4D97-AF65-F5344CB8AC3E}">
        <p14:creationId xmlns:p14="http://schemas.microsoft.com/office/powerpoint/2010/main" val="374160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D0788-FE97-4EE6-AA1B-893C49BC81B9}" type="slidenum">
              <a:rPr lang="zh-CN" altLang="en-US" smtClean="0"/>
              <a:t>23</a:t>
            </a:fld>
            <a:endParaRPr lang="zh-CN" altLang="en-US"/>
          </a:p>
        </p:txBody>
      </p:sp>
    </p:spTree>
    <p:extLst>
      <p:ext uri="{BB962C8B-B14F-4D97-AF65-F5344CB8AC3E}">
        <p14:creationId xmlns:p14="http://schemas.microsoft.com/office/powerpoint/2010/main" val="3592456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现场迎新期间，系统会自动推送短信给学校领导，这几张为去年各个学校的短信接收截图；</a:t>
            </a:r>
          </a:p>
        </p:txBody>
      </p:sp>
    </p:spTree>
    <p:extLst>
      <p:ext uri="{BB962C8B-B14F-4D97-AF65-F5344CB8AC3E}">
        <p14:creationId xmlns:p14="http://schemas.microsoft.com/office/powerpoint/2010/main" val="1393967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352470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AD0788-FE97-4EE6-AA1B-893C49BC81B9}" type="slidenum">
              <a:rPr lang="zh-CN" altLang="en-US" smtClean="0"/>
              <a:t>35</a:t>
            </a:fld>
            <a:endParaRPr lang="zh-CN" altLang="en-US"/>
          </a:p>
        </p:txBody>
      </p:sp>
    </p:spTree>
    <p:extLst>
      <p:ext uri="{BB962C8B-B14F-4D97-AF65-F5344CB8AC3E}">
        <p14:creationId xmlns:p14="http://schemas.microsoft.com/office/powerpoint/2010/main" val="48514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dirty="0"/>
              <a:t>首先是第一部分：易班纳新</a:t>
            </a:r>
          </a:p>
        </p:txBody>
      </p:sp>
    </p:spTree>
    <p:extLst>
      <p:ext uri="{BB962C8B-B14F-4D97-AF65-F5344CB8AC3E}">
        <p14:creationId xmlns:p14="http://schemas.microsoft.com/office/powerpoint/2010/main" val="1797150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r>
              <a:rPr lang="zh-CN" altLang="en-US" b="0" dirty="0">
                <a:solidFill>
                  <a:srgbClr val="083488"/>
                </a:solidFill>
                <a:latin typeface="微软雅黑" panose="020B0503020204020204" charset="-122"/>
                <a:ea typeface="微软雅黑" panose="020B0503020204020204" charset="-122"/>
              </a:rPr>
              <a:t>现场报到的特色：新生快捷完成扫码报到，现场井然有序；系统实时推送数据，高校领导随时掌握；新生缴费情况，线上线下无缝对接；系统数据统计，辅助高校决策分析</a:t>
            </a:r>
          </a:p>
          <a:p>
            <a:r>
              <a:rPr lang="zh-CN" altLang="en-US" b="0" dirty="0">
                <a:solidFill>
                  <a:srgbClr val="083488"/>
                </a:solidFill>
                <a:latin typeface="微软雅黑" panose="020B0503020204020204" charset="-122"/>
                <a:ea typeface="微软雅黑" panose="020B0503020204020204" charset="-122"/>
              </a:rPr>
              <a:t>以上为现场扫码的介绍</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132490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dirty="0"/>
              <a:t>新生完成注册认证后，可以进行线上预报到，也就是接下来要介绍的内容。</a:t>
            </a:r>
          </a:p>
        </p:txBody>
      </p:sp>
    </p:spTree>
    <p:extLst>
      <p:ext uri="{BB962C8B-B14F-4D97-AF65-F5344CB8AC3E}">
        <p14:creationId xmlns:p14="http://schemas.microsoft.com/office/powerpoint/2010/main" val="388204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pPr lvl="0"/>
            <a:r>
              <a:rPr lang="zh-CN" altLang="zh-CN">
                <a:sym typeface="+mn-ea"/>
              </a:rPr>
              <a:t>报到须知：新生可随时查看报到的相关注意事项，避免须知的纸质材料丢失导致新生准备不全等问题；</a:t>
            </a:r>
            <a:endParaRPr lang="zh-CN" altLang="zh-CN"/>
          </a:p>
          <a:p>
            <a:pPr lvl="0"/>
            <a:r>
              <a:rPr lang="zh-CN" altLang="en-US">
                <a:ea typeface="宋体" panose="02010600030101010101" pitchFamily="2" charset="-122"/>
                <a:sym typeface="+mn-ea"/>
              </a:rPr>
              <a:t>信息完善：校方可自行勾选需新生完善的信息字段，如家庭成员信息，便于学校与学生家长保持联系等；</a:t>
            </a:r>
            <a:endParaRPr lang="zh-CN" altLang="en-US">
              <a:ea typeface="宋体" panose="02010600030101010101" pitchFamily="2" charset="-122"/>
            </a:endParaRPr>
          </a:p>
          <a:p>
            <a:pPr lvl="0"/>
            <a:r>
              <a:rPr lang="zh-CN" altLang="en-US">
                <a:ea typeface="宋体" panose="02010600030101010101" pitchFamily="2" charset="-122"/>
                <a:sym typeface="+mn-ea"/>
              </a:rPr>
              <a:t>来校方式登记：学校设定接站信息，新生可根据接站信息登记到校的交通方式、到校时间以及陪同人数，便于校方根据来校的统计数据安排接站和食堂食材安排等；</a:t>
            </a:r>
            <a:endParaRPr lang="zh-CN"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10208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pPr lvl="0" eaLnBrk="1" hangingPunct="1"/>
            <a:r>
              <a:rPr lang="zh-CN" altLang="zh-CN">
                <a:sym typeface="+mn-ea"/>
              </a:rPr>
              <a:t>军服尺码登记：学校自行设定军服尺码供学生进行选择，后台可导出详细的统计结果；</a:t>
            </a:r>
            <a:endParaRPr lang="zh-CN" altLang="zh-CN"/>
          </a:p>
          <a:p>
            <a:pPr lvl="0" eaLnBrk="1" hangingPunct="1"/>
            <a:r>
              <a:rPr lang="zh-CN" altLang="zh-CN">
                <a:sym typeface="+mn-ea"/>
              </a:rPr>
              <a:t>宿舍查询：若高校同时使用后勤服务，则新生在为入学前就可查看自己的宿舍以及舍友信息，若未安排床位的，新生还能抢床位，若未使用后勤服务则新生只能看到自己的宿舍信息；</a:t>
            </a:r>
            <a:endParaRPr lang="zh-CN" altLang="zh-CN"/>
          </a:p>
          <a:p>
            <a:pPr lvl="0" eaLnBrk="1" hangingPunct="1"/>
            <a:r>
              <a:rPr lang="zh-CN" altLang="zh-CN">
                <a:sym typeface="+mn-ea"/>
              </a:rPr>
              <a:t>生源地贷款登记：主要是针对一些家庭比较困难并且已经申请了生源地助学贷款的学生，则可通过系统进行登记，这份数据也可以为校方在开学时进行绿色通道时提供一定的依据，比如优先选择这部分学生进行绿色通道帮助</a:t>
            </a:r>
            <a:endParaRPr lang="zh-CN" altLang="zh-CN"/>
          </a:p>
          <a:p>
            <a:pPr lvl="0" eaLnBrk="1" hangingPunct="1"/>
            <a:endParaRPr lang="zh-CN"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69104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r>
              <a:rPr lang="zh-CN" dirty="0">
                <a:sym typeface="+mn-ea"/>
              </a:rPr>
              <a:t>缴费服务：高校导入新生的缴费信息，新生通过缴费服务查看自己的学费等相关费用的缴费情况，可起到提醒新生完成缴费的作用； </a:t>
            </a:r>
            <a:endParaRPr lang="zh-CN" altLang="en-US" dirty="0">
              <a:sym typeface="+mn-ea"/>
            </a:endParaRPr>
          </a:p>
          <a:p>
            <a:r>
              <a:rPr lang="zh-CN" altLang="zh-CN">
                <a:sym typeface="+mn-ea"/>
              </a:rPr>
              <a:t>校园风光：主要是展示校园美丽一角，以及若高校有全景地图，配置之后，新生在未入校就可先了解学校，更容易产生认同感和归属感；</a:t>
            </a:r>
            <a:endParaRPr lang="zh-CN" altLang="zh-CN"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88827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dirty="0"/>
              <a:t>线上预报到的特色：</a:t>
            </a:r>
            <a:r>
              <a:rPr lang="en-US" altLang="zh-CN" dirty="0"/>
              <a:t>1.</a:t>
            </a:r>
            <a:r>
              <a:rPr lang="zh-CN" altLang="zh-CN"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入学前</a:t>
            </a:r>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自定义</a:t>
            </a:r>
            <a:r>
              <a:rPr lang="zh-CN" altLang="zh-CN"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信息采集，及时准确地更新新生信息；</a:t>
            </a:r>
            <a:r>
              <a:rPr lang="en-US" altLang="zh-CN"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2.</a:t>
            </a:r>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精准数据，便于迎新工作部署，</a:t>
            </a:r>
            <a:r>
              <a:rPr lang="zh-CN" altLang="en-US"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rPr>
              <a:t>避免现场拥堵，提高工作效率和服务质量；</a:t>
            </a:r>
            <a:r>
              <a:rPr lang="en-US" altLang="zh-CN"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rPr>
              <a:t>3.</a:t>
            </a:r>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未入校就开始使用易班、了解学校风光，增加学生对易班和学校的认同感</a:t>
            </a:r>
            <a:endParaRPr lang="zh-CN" altLang="en-US" dirty="0">
              <a:latin typeface="微软雅黑" panose="020B0503020204020204" charset="-122"/>
              <a:ea typeface="微软雅黑" panose="020B0503020204020204" charset="-122"/>
            </a:endParaRPr>
          </a:p>
          <a:p>
            <a:endParaRPr lang="en-US" altLang="zh-CN"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endParaRPr>
          </a:p>
          <a:p>
            <a:r>
              <a:rPr lang="zh-CN" altLang="en-US" dirty="0"/>
              <a:t>以上就是线上预报到的所有内容</a:t>
            </a:r>
          </a:p>
        </p:txBody>
      </p:sp>
    </p:spTree>
    <p:extLst>
      <p:ext uri="{BB962C8B-B14F-4D97-AF65-F5344CB8AC3E}">
        <p14:creationId xmlns:p14="http://schemas.microsoft.com/office/powerpoint/2010/main" val="57482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dirty="0"/>
              <a:t>说完了线上预报到，接下来就是现场扫码报到</a:t>
            </a:r>
          </a:p>
        </p:txBody>
      </p:sp>
    </p:spTree>
    <p:extLst>
      <p:ext uri="{BB962C8B-B14F-4D97-AF65-F5344CB8AC3E}">
        <p14:creationId xmlns:p14="http://schemas.microsoft.com/office/powerpoint/2010/main" val="360613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现场迎新报到前，高校需要进行现场迎新的配置。包括现场迎新批次、现场迎新负责人、短信接收名单的设置，若高校开启缴费服务，则还需进行缴费项目、缴费负责人、缴费数据的相关设置。其中每个缴费项目可选择开启</a:t>
            </a:r>
            <a:r>
              <a:rPr lang="en-US" altLang="zh-CN">
                <a:sym typeface="+mn-ea"/>
              </a:rPr>
              <a:t>“</a:t>
            </a:r>
            <a:r>
              <a:rPr lang="zh-CN" altLang="en-US">
                <a:sym typeface="+mn-ea"/>
              </a:rPr>
              <a:t>未缴费无法报到</a:t>
            </a:r>
            <a:r>
              <a:rPr lang="en-US" altLang="zh-CN">
                <a:sym typeface="+mn-ea"/>
              </a:rPr>
              <a:t>”,</a:t>
            </a:r>
            <a:r>
              <a:rPr lang="zh-CN" altLang="en-US">
                <a:sym typeface="+mn-ea"/>
              </a:rPr>
              <a:t>设置完成后，报到当天，现场迎新负责人提供二维码供新生进行扫码。对于未开启缴费服务的</a:t>
            </a:r>
            <a:r>
              <a:rPr lang="en-US" altLang="zh-CN">
                <a:sym typeface="+mn-ea"/>
              </a:rPr>
              <a:t>”</a:t>
            </a:r>
            <a:r>
              <a:rPr lang="zh-CN" altLang="en-US">
                <a:sym typeface="+mn-ea"/>
              </a:rPr>
              <a:t>未缴费无法报到</a:t>
            </a:r>
            <a:r>
              <a:rPr lang="en-US" altLang="zh-CN">
                <a:sym typeface="+mn-ea"/>
              </a:rPr>
              <a:t>”</a:t>
            </a:r>
            <a:r>
              <a:rPr lang="zh-CN" altLang="en-US">
                <a:sym typeface="+mn-ea"/>
              </a:rPr>
              <a:t>的高校，新生直接扫码成功；对于已开启缴费服务的高校，则系统会判断新生是否已缴费，若已缴费，则新生直接扫码成功，若还未缴费，新生可至财务处进行现场缴费，由缴费负责人确认并标记缴费状态，新生再进行扫码则直接扫码成功；对于那些因为各种原因无法缴费的学生，可至财务处说明情况，由缴费负责人标记为可报到后，新生再进行扫码即可扫码成功。</a:t>
            </a:r>
            <a:endParaRPr lang="zh-CN" altLang="en-US"/>
          </a:p>
          <a:p>
            <a:r>
              <a:rPr lang="zh-CN" altLang="en-US">
                <a:sym typeface="+mn-ea"/>
              </a:rPr>
              <a:t>高校可实时跟踪现场的报到情况。报到结束后，辅导员可对未报到的新生进行原因的登记，以及查看最终的大数据分析报告。学生通过消息也可以看到跟自己相关的大数据分析报告。</a:t>
            </a:r>
            <a:endParaRPr lang="zh-CN" altLang="en-US"/>
          </a:p>
          <a:p>
            <a:endParaRPr lang="zh-CN" altLang="en-US"/>
          </a:p>
        </p:txBody>
      </p:sp>
    </p:spTree>
    <p:extLst>
      <p:ext uri="{BB962C8B-B14F-4D97-AF65-F5344CB8AC3E}">
        <p14:creationId xmlns:p14="http://schemas.microsoft.com/office/powerpoint/2010/main" val="260766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89745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284410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59597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396"/>
            <a:ext cx="10972800" cy="1143317"/>
          </a:xfrm>
        </p:spPr>
        <p:txBody>
          <a:bodyPr/>
          <a:lstStyle/>
          <a:p>
            <a:r>
              <a:rPr lang="zh-CN" altLang="en-US"/>
              <a:t>单击此处编辑母版标题样式</a:t>
            </a:r>
          </a:p>
        </p:txBody>
      </p:sp>
      <p:sp>
        <p:nvSpPr>
          <p:cNvPr id="3" name="日期占位符 2"/>
          <p:cNvSpPr>
            <a:spLocks noGrp="1"/>
          </p:cNvSpPr>
          <p:nvPr>
            <p:ph type="dt" sz="half" idx="10"/>
          </p:nvPr>
        </p:nvSpPr>
        <p:spPr>
          <a:xfrm>
            <a:off x="609600" y="6356846"/>
            <a:ext cx="2844800" cy="363957"/>
          </a:xfrm>
        </p:spPr>
        <p:txBody>
          <a:bodyPr/>
          <a:lstStyle>
            <a:lvl1pPr>
              <a:defRPr/>
            </a:lvl1pPr>
          </a:lstStyle>
          <a:p>
            <a:fld id="{6B4F92C1-293E-4ED5-919C-5B3902B69B91}" type="datetime1">
              <a:rPr lang="zh-CN" altLang="en-US"/>
              <a:pPr/>
              <a:t>2019/7/18</a:t>
            </a:fld>
            <a:endParaRPr lang="zh-CN" altLang="en-US" sz="2161">
              <a:solidFill>
                <a:schemeClr val="tx1"/>
              </a:solidFill>
            </a:endParaRPr>
          </a:p>
        </p:txBody>
      </p:sp>
      <p:sp>
        <p:nvSpPr>
          <p:cNvPr id="4" name="页脚占位符 3"/>
          <p:cNvSpPr>
            <a:spLocks noGrp="1"/>
          </p:cNvSpPr>
          <p:nvPr>
            <p:ph type="ftr" sz="quarter" idx="11"/>
          </p:nvPr>
        </p:nvSpPr>
        <p:spPr>
          <a:xfrm>
            <a:off x="4165600" y="6356846"/>
            <a:ext cx="3860800" cy="363957"/>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737600" y="6356846"/>
            <a:ext cx="2844800" cy="363957"/>
          </a:xfrm>
        </p:spPr>
        <p:txBody>
          <a:bodyPr/>
          <a:lstStyle>
            <a:lvl1pPr>
              <a:defRPr/>
            </a:lvl1pPr>
          </a:lstStyle>
          <a:p>
            <a:fld id="{F16E08F7-7E34-4F0B-A7A5-84C8E6061CCB}" type="slidenum">
              <a:rPr lang="zh-CN" altLang="en-US"/>
              <a:pPr/>
              <a:t>‹#›</a:t>
            </a:fld>
            <a:endParaRPr lang="zh-CN" altLang="en-US" sz="2161">
              <a:solidFill>
                <a:schemeClr val="tx1"/>
              </a:solidFill>
            </a:endParaRPr>
          </a:p>
        </p:txBody>
      </p:sp>
    </p:spTree>
    <p:extLst>
      <p:ext uri="{BB962C8B-B14F-4D97-AF65-F5344CB8AC3E}">
        <p14:creationId xmlns:p14="http://schemas.microsoft.com/office/powerpoint/2010/main" val="362731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375534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203794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56743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163700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150550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389523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2278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6AF5A53-C728-4F5F-9F4C-B4D0781C8750}" type="datetimeFigureOut">
              <a:rPr lang="zh-CN" altLang="en-US" smtClean="0"/>
              <a:t>2019/7/18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327123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F5A53-C728-4F5F-9F4C-B4D0781C8750}" type="datetimeFigureOut">
              <a:rPr lang="zh-CN" altLang="en-US" smtClean="0"/>
              <a:t>2019/7/18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DE7D6-2695-4B77-BF29-629DBD5F6D6A}" type="slidenum">
              <a:rPr lang="zh-CN" altLang="en-US" smtClean="0"/>
              <a:t>‹#›</a:t>
            </a:fld>
            <a:endParaRPr lang="zh-CN" altLang="en-US"/>
          </a:p>
        </p:txBody>
      </p:sp>
    </p:spTree>
    <p:extLst>
      <p:ext uri="{BB962C8B-B14F-4D97-AF65-F5344CB8AC3E}">
        <p14:creationId xmlns:p14="http://schemas.microsoft.com/office/powerpoint/2010/main" val="20899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file:///D:\Documents\Tencent%20Files\315996954\Image\C2C\U%7BS%5BUWU)ODKC%7B8U%7D0U%5DC%25LA.jpg" TargetMode="Externa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zizhuxt.upc.edu.cn/"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1021" r="75072"/>
          <a:stretch>
            <a:fillRect/>
          </a:stretch>
        </p:blipFill>
        <p:spPr bwMode="auto">
          <a:xfrm>
            <a:off x="659526" y="80033"/>
            <a:ext cx="874637"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24927"/>
          <a:stretch>
            <a:fillRect/>
          </a:stretch>
        </p:blipFill>
        <p:spPr bwMode="auto">
          <a:xfrm>
            <a:off x="1534163" y="80033"/>
            <a:ext cx="2530543"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cxnSp>
        <p:nvCxnSpPr>
          <p:cNvPr id="3" name="直接连接符 2"/>
          <p:cNvCxnSpPr/>
          <p:nvPr/>
        </p:nvCxnSpPr>
        <p:spPr>
          <a:xfrm>
            <a:off x="608076" y="885846"/>
            <a:ext cx="10975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076" y="924737"/>
            <a:ext cx="10975849" cy="0"/>
          </a:xfrm>
          <a:prstGeom prst="line">
            <a:avLst/>
          </a:prstGeom>
          <a:ln w="28575">
            <a:solidFill>
              <a:srgbClr val="12397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941" y="44249"/>
            <a:ext cx="1308034" cy="784820"/>
          </a:xfrm>
          <a:prstGeom prst="rect">
            <a:avLst/>
          </a:prstGeom>
          <a:effectLst>
            <a:reflection stA="0" endPos="65000" dist="50800" dir="5400000" sy="-100000" algn="bl" rotWithShape="0"/>
          </a:effectLst>
        </p:spPr>
      </p:pic>
      <p:sp>
        <p:nvSpPr>
          <p:cNvPr id="4" name="文本框 3"/>
          <p:cNvSpPr txBox="1"/>
          <p:nvPr/>
        </p:nvSpPr>
        <p:spPr>
          <a:xfrm>
            <a:off x="1990165" y="1812577"/>
            <a:ext cx="9103659" cy="1015663"/>
          </a:xfrm>
          <a:prstGeom prst="rect">
            <a:avLst/>
          </a:prstGeom>
          <a:noFill/>
        </p:spPr>
        <p:txBody>
          <a:bodyPr wrap="square" rtlCol="0">
            <a:spAutoFit/>
          </a:bodyPr>
          <a:lstStyle/>
          <a:p>
            <a:r>
              <a:rPr lang="zh-CN" altLang="en-US" sz="6000" dirty="0"/>
              <a:t>易班校本化迎新系统说明</a:t>
            </a:r>
            <a:endParaRPr lang="en-US" altLang="zh-CN" sz="6000" dirty="0"/>
          </a:p>
        </p:txBody>
      </p:sp>
      <p:pic>
        <p:nvPicPr>
          <p:cNvPr id="14" name="图片 13"/>
          <p:cNvPicPr>
            <a:picLocks noChangeAspect="1"/>
          </p:cNvPicPr>
          <p:nvPr/>
        </p:nvPicPr>
        <p:blipFill rotWithShape="1">
          <a:blip r:embed="rId4" cstate="email"/>
          <a:srcRect/>
          <a:stretch>
            <a:fillRect/>
          </a:stretch>
        </p:blipFill>
        <p:spPr>
          <a:xfrm>
            <a:off x="8142514" y="4923084"/>
            <a:ext cx="4049486" cy="1915885"/>
          </a:xfrm>
          <a:prstGeom prst="rect">
            <a:avLst/>
          </a:prstGeom>
        </p:spPr>
      </p:pic>
      <p:sp>
        <p:nvSpPr>
          <p:cNvPr id="15" name="矩形 14"/>
          <p:cNvSpPr/>
          <p:nvPr/>
        </p:nvSpPr>
        <p:spPr>
          <a:xfrm rot="2700000">
            <a:off x="7458417" y="5206445"/>
            <a:ext cx="1368193" cy="13681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cxnSp>
        <p:nvCxnSpPr>
          <p:cNvPr id="16" name="直接连接符 15"/>
          <p:cNvCxnSpPr/>
          <p:nvPr/>
        </p:nvCxnSpPr>
        <p:spPr>
          <a:xfrm>
            <a:off x="1" y="5876687"/>
            <a:ext cx="717505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rot="2700000">
            <a:off x="7695006" y="4620339"/>
            <a:ext cx="370728" cy="37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20000"/>
                  <a:lumOff val="80000"/>
                </a:schemeClr>
              </a:solidFill>
              <a:latin typeface="微软雅黑" panose="020B0503020204020204" charset="-122"/>
              <a:ea typeface="微软雅黑" panose="020B0503020204020204" charset="-122"/>
            </a:endParaRPr>
          </a:p>
        </p:txBody>
      </p:sp>
      <p:sp>
        <p:nvSpPr>
          <p:cNvPr id="18" name="矩形 17"/>
          <p:cNvSpPr/>
          <p:nvPr/>
        </p:nvSpPr>
        <p:spPr>
          <a:xfrm rot="2700000">
            <a:off x="8366539" y="4577128"/>
            <a:ext cx="181545" cy="181545"/>
          </a:xfrm>
          <a:prstGeom prst="rect">
            <a:avLst/>
          </a:prstGeom>
          <a:solidFill>
            <a:srgbClr val="21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9" name="文本框 18"/>
          <p:cNvSpPr txBox="1"/>
          <p:nvPr/>
        </p:nvSpPr>
        <p:spPr>
          <a:xfrm>
            <a:off x="309880" y="4539280"/>
            <a:ext cx="6521450" cy="1014730"/>
          </a:xfrm>
          <a:prstGeom prst="rect">
            <a:avLst/>
          </a:prstGeom>
          <a:noFill/>
        </p:spPr>
        <p:txBody>
          <a:bodyPr wrap="square" rtlCol="0">
            <a:spAutoFit/>
          </a:bodyPr>
          <a:lstStyle/>
          <a:p>
            <a:pPr algn="l"/>
            <a:r>
              <a:rPr lang="zh-CN" altLang="en-US" sz="3000" b="1" dirty="0">
                <a:solidFill>
                  <a:schemeClr val="tx1">
                    <a:lumMod val="50000"/>
                    <a:lumOff val="50000"/>
                  </a:schemeClr>
                </a:solidFill>
                <a:latin typeface="微软雅黑" panose="020B0503020204020204" charset="-122"/>
                <a:ea typeface="微软雅黑" panose="020B0503020204020204" charset="-122"/>
              </a:rPr>
              <a:t>          高校迎新</a:t>
            </a:r>
            <a:endParaRPr lang="en-US" altLang="zh-CN" sz="3000" b="1" dirty="0">
              <a:solidFill>
                <a:schemeClr val="tx1">
                  <a:lumMod val="50000"/>
                  <a:lumOff val="50000"/>
                </a:schemeClr>
              </a:solidFill>
              <a:latin typeface="微软雅黑" panose="020B0503020204020204" charset="-122"/>
              <a:ea typeface="微软雅黑" panose="020B0503020204020204" charset="-122"/>
            </a:endParaRPr>
          </a:p>
          <a:p>
            <a:pPr algn="r"/>
            <a:r>
              <a:rPr lang="en-US" altLang="zh-CN" sz="3000" b="1" dirty="0">
                <a:solidFill>
                  <a:schemeClr val="tx1">
                    <a:lumMod val="50000"/>
                    <a:lumOff val="50000"/>
                  </a:schemeClr>
                </a:solidFill>
                <a:latin typeface="微软雅黑" panose="020B0503020204020204" charset="-122"/>
                <a:ea typeface="微软雅黑" panose="020B0503020204020204" charset="-122"/>
                <a:sym typeface="+mn-ea"/>
              </a:rPr>
              <a:t>——</a:t>
            </a:r>
            <a:r>
              <a:rPr lang="zh-CN" altLang="en-US" sz="3000" b="1" dirty="0">
                <a:solidFill>
                  <a:schemeClr val="tx1">
                    <a:lumMod val="50000"/>
                    <a:lumOff val="50000"/>
                  </a:schemeClr>
                </a:solidFill>
                <a:latin typeface="微软雅黑" panose="020B0503020204020204" charset="-122"/>
                <a:ea typeface="微软雅黑" panose="020B0503020204020204" charset="-122"/>
              </a:rPr>
              <a:t>整体解决方案</a:t>
            </a:r>
          </a:p>
        </p:txBody>
      </p:sp>
      <p:sp>
        <p:nvSpPr>
          <p:cNvPr id="22" name="文本框 21"/>
          <p:cNvSpPr txBox="1"/>
          <p:nvPr/>
        </p:nvSpPr>
        <p:spPr>
          <a:xfrm>
            <a:off x="412314" y="5966125"/>
            <a:ext cx="1369060" cy="368300"/>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线上预报到</a:t>
            </a:r>
          </a:p>
        </p:txBody>
      </p:sp>
      <p:sp>
        <p:nvSpPr>
          <p:cNvPr id="23" name="文本框 22"/>
          <p:cNvSpPr txBox="1"/>
          <p:nvPr/>
        </p:nvSpPr>
        <p:spPr>
          <a:xfrm>
            <a:off x="2889444" y="5966125"/>
            <a:ext cx="1588770" cy="368300"/>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sym typeface="+mn-ea"/>
              </a:rPr>
              <a:t>现场扫码报到</a:t>
            </a:r>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sp>
        <p:nvSpPr>
          <p:cNvPr id="24" name="文本框 16"/>
          <p:cNvSpPr txBox="1"/>
          <p:nvPr/>
        </p:nvSpPr>
        <p:spPr>
          <a:xfrm>
            <a:off x="5536441" y="5966125"/>
            <a:ext cx="1119118"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案例分享</a:t>
            </a:r>
          </a:p>
        </p:txBody>
      </p:sp>
    </p:spTree>
    <p:extLst>
      <p:ext uri="{BB962C8B-B14F-4D97-AF65-F5344CB8AC3E}">
        <p14:creationId xmlns:p14="http://schemas.microsoft.com/office/powerpoint/2010/main" val="3585518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Effect>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软件\QQ\502275041\FileRecv\60(1)\我的大学（图标）\新生服务\宿舍管理.png"/>
          <p:cNvPicPr>
            <a:picLocks noChangeAspect="1" noChangeArrowheads="1"/>
          </p:cNvPicPr>
          <p:nvPr/>
        </p:nvPicPr>
        <p:blipFill>
          <a:blip r:embed="rId3" cstate="email"/>
          <a:srcRect/>
          <a:stretch>
            <a:fillRect/>
          </a:stretch>
        </p:blipFill>
        <p:spPr bwMode="auto">
          <a:xfrm>
            <a:off x="5989898" y="1144161"/>
            <a:ext cx="377682" cy="37768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768651" y="1536216"/>
            <a:ext cx="800219" cy="276999"/>
          </a:xfrm>
          <a:prstGeom prst="rect">
            <a:avLst/>
          </a:prstGeom>
        </p:spPr>
        <p:txBody>
          <a:bodyPr wrap="none">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宿舍查询</a:t>
            </a:r>
          </a:p>
        </p:txBody>
      </p:sp>
      <p:pic>
        <p:nvPicPr>
          <p:cNvPr id="10" name="Picture 2"/>
          <p:cNvPicPr>
            <a:picLocks noChangeAspect="1" noChangeArrowheads="1"/>
          </p:cNvPicPr>
          <p:nvPr/>
        </p:nvPicPr>
        <p:blipFill rotWithShape="1">
          <a:blip r:embed="rId4" cstate="email"/>
          <a:srcRect l="495" r="-1"/>
          <a:stretch>
            <a:fillRect/>
          </a:stretch>
        </p:blipFill>
        <p:spPr bwMode="auto">
          <a:xfrm>
            <a:off x="4841032" y="1882775"/>
            <a:ext cx="2654935" cy="473837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pSp>
        <p:nvGrpSpPr>
          <p:cNvPr id="266" name="Group 266"/>
          <p:cNvGrpSpPr/>
          <p:nvPr/>
        </p:nvGrpSpPr>
        <p:grpSpPr>
          <a:xfrm>
            <a:off x="661478" y="1018283"/>
            <a:ext cx="11122698" cy="120563"/>
            <a:chOff x="17049" y="0"/>
            <a:chExt cx="11725176" cy="127092"/>
          </a:xfrm>
        </p:grpSpPr>
        <p:sp>
          <p:nvSpPr>
            <p:cNvPr id="264" name="Shape 264"/>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8" tIns="43368" rIns="43368" bIns="43368"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265" name="Shape 265"/>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8" tIns="43368" rIns="43368" bIns="43368" numCol="1" anchor="t">
              <a:noAutofit/>
            </a:bodyPr>
            <a:lstStyle/>
            <a:p>
              <a:endParaRPr sz="1710"/>
            </a:p>
          </p:txBody>
        </p:sp>
      </p:grpSp>
      <p:grpSp>
        <p:nvGrpSpPr>
          <p:cNvPr id="17" name="组合 16"/>
          <p:cNvGrpSpPr/>
          <p:nvPr/>
        </p:nvGrpSpPr>
        <p:grpSpPr>
          <a:xfrm>
            <a:off x="1301750" y="1213215"/>
            <a:ext cx="2695575" cy="5431425"/>
            <a:chOff x="7759745" y="1213215"/>
            <a:chExt cx="2695575" cy="5431425"/>
          </a:xfrm>
        </p:grpSpPr>
        <p:pic>
          <p:nvPicPr>
            <p:cNvPr id="18" name="Picture 13" descr="D:\软件\QQ\502275041\FileRecv\60(1)\我的大学（图标）\新生服务\军服尺码1.png"/>
            <p:cNvPicPr>
              <a:picLocks noChangeAspect="1" noChangeArrowheads="1"/>
            </p:cNvPicPr>
            <p:nvPr/>
          </p:nvPicPr>
          <p:blipFill>
            <a:blip r:embed="rId5" cstate="email"/>
            <a:srcRect/>
            <a:stretch>
              <a:fillRect/>
            </a:stretch>
          </p:blipFill>
          <p:spPr bwMode="auto">
            <a:xfrm>
              <a:off x="8918692" y="1213215"/>
              <a:ext cx="377682" cy="377681"/>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8537240" y="1586311"/>
              <a:ext cx="1107996" cy="276999"/>
            </a:xfrm>
            <a:prstGeom prst="rect">
              <a:avLst/>
            </a:prstGeom>
          </p:spPr>
          <p:txBody>
            <a:bodyPr wrap="none">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军服尺码登记</a:t>
              </a:r>
            </a:p>
          </p:txBody>
        </p:sp>
        <p:pic>
          <p:nvPicPr>
            <p:cNvPr id="20" name="Picture 1" descr="D:\软件\QQ\502275041\Image\C2C\L9IDEXBNS6IQC_CH6)%5~JJ.jpg"/>
            <p:cNvPicPr>
              <a:picLocks noChangeAspect="1" noChangeArrowheads="1"/>
            </p:cNvPicPr>
            <p:nvPr/>
          </p:nvPicPr>
          <p:blipFill>
            <a:blip r:embed="rId6"/>
            <a:srcRect/>
            <a:stretch>
              <a:fillRect/>
            </a:stretch>
          </p:blipFill>
          <p:spPr bwMode="auto">
            <a:xfrm>
              <a:off x="7759745" y="1882140"/>
              <a:ext cx="2695575" cy="47625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hape 262"/>
          <p:cNvSpPr/>
          <p:nvPr/>
        </p:nvSpPr>
        <p:spPr>
          <a:xfrm>
            <a:off x="661670" y="415608"/>
            <a:ext cx="355219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线上预报到</a:t>
            </a:r>
          </a:p>
        </p:txBody>
      </p:sp>
    </p:spTree>
    <p:extLst>
      <p:ext uri="{BB962C8B-B14F-4D97-AF65-F5344CB8AC3E}">
        <p14:creationId xmlns:p14="http://schemas.microsoft.com/office/powerpoint/2010/main" val="349305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 descr="D:\软件\QQ\502275041\FileRecv\60(1)\我的大学（图标）\新生服务\全景.png"/>
          <p:cNvPicPr>
            <a:picLocks noChangeAspect="1" noChangeArrowheads="1"/>
          </p:cNvPicPr>
          <p:nvPr/>
        </p:nvPicPr>
        <p:blipFill>
          <a:blip r:embed="rId3" cstate="email"/>
          <a:srcRect/>
          <a:stretch>
            <a:fillRect/>
          </a:stretch>
        </p:blipFill>
        <p:spPr bwMode="auto">
          <a:xfrm>
            <a:off x="5650947" y="1113432"/>
            <a:ext cx="377682" cy="377681"/>
          </a:xfrm>
          <a:prstGeom prst="rect">
            <a:avLst/>
          </a:prstGeom>
          <a:noFill/>
          <a:extLst>
            <a:ext uri="{909E8E84-426E-40DD-AFC4-6F175D3DCCD1}">
              <a14:hiddenFill xmlns:a14="http://schemas.microsoft.com/office/drawing/2010/main">
                <a:solidFill>
                  <a:srgbClr val="FFFFFF"/>
                </a:solidFill>
              </a14:hiddenFill>
            </a:ext>
          </a:extLst>
        </p:spPr>
      </p:pic>
      <p:sp>
        <p:nvSpPr>
          <p:cNvPr id="147" name="矩形 146"/>
          <p:cNvSpPr/>
          <p:nvPr/>
        </p:nvSpPr>
        <p:spPr>
          <a:xfrm>
            <a:off x="5439678" y="1485884"/>
            <a:ext cx="800220" cy="276999"/>
          </a:xfrm>
          <a:prstGeom prst="rect">
            <a:avLst/>
          </a:prstGeom>
        </p:spPr>
        <p:txBody>
          <a:bodyPr wrap="none">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校园风光</a:t>
            </a:r>
          </a:p>
        </p:txBody>
      </p:sp>
      <p:pic>
        <p:nvPicPr>
          <p:cNvPr id="7" name="图片 6" descr="1_校园风光"/>
          <p:cNvPicPr>
            <a:picLocks noChangeAspect="1"/>
          </p:cNvPicPr>
          <p:nvPr/>
        </p:nvPicPr>
        <p:blipFill>
          <a:blip r:embed="rId4" cstate="email"/>
          <a:stretch>
            <a:fillRect/>
          </a:stretch>
        </p:blipFill>
        <p:spPr>
          <a:xfrm>
            <a:off x="2716926" y="1836030"/>
            <a:ext cx="2662555" cy="4738370"/>
          </a:xfrm>
          <a:prstGeom prst="rect">
            <a:avLst/>
          </a:prstGeom>
          <a:ln>
            <a:solidFill>
              <a:schemeClr val="accent1">
                <a:lumMod val="60000"/>
                <a:lumOff val="40000"/>
              </a:schemeClr>
            </a:solidFill>
          </a:ln>
        </p:spPr>
      </p:pic>
      <p:pic>
        <p:nvPicPr>
          <p:cNvPr id="2" name="图片 1"/>
          <p:cNvPicPr>
            <a:picLocks noChangeAspect="1"/>
          </p:cNvPicPr>
          <p:nvPr/>
        </p:nvPicPr>
        <p:blipFill>
          <a:blip r:embed="rId5"/>
          <a:stretch>
            <a:fillRect/>
          </a:stretch>
        </p:blipFill>
        <p:spPr>
          <a:xfrm>
            <a:off x="6292611" y="1836030"/>
            <a:ext cx="2685415" cy="4761865"/>
          </a:xfrm>
          <a:prstGeom prst="rect">
            <a:avLst/>
          </a:prstGeom>
          <a:ln>
            <a:solidFill>
              <a:schemeClr val="accent1"/>
            </a:solidFill>
          </a:ln>
        </p:spPr>
      </p:pic>
      <p:sp>
        <p:nvSpPr>
          <p:cNvPr id="5" name="Shape 262"/>
          <p:cNvSpPr/>
          <p:nvPr/>
        </p:nvSpPr>
        <p:spPr>
          <a:xfrm>
            <a:off x="661670" y="415608"/>
            <a:ext cx="355219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线上预报到</a:t>
            </a:r>
          </a:p>
        </p:txBody>
      </p:sp>
    </p:spTree>
    <p:extLst>
      <p:ext uri="{BB962C8B-B14F-4D97-AF65-F5344CB8AC3E}">
        <p14:creationId xmlns:p14="http://schemas.microsoft.com/office/powerpoint/2010/main" val="131215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595870" y="3039745"/>
            <a:ext cx="3966210" cy="914400"/>
          </a:xfrm>
          <a:prstGeom prst="rect">
            <a:avLst/>
          </a:prstGeom>
          <a:noFill/>
        </p:spPr>
        <p:txBody>
          <a:bodyPr wrap="square" rtlCol="0" anchor="t">
            <a:spAutoFit/>
          </a:bodyPr>
          <a:lstStyle/>
          <a:p>
            <a:pPr indent="0">
              <a:lnSpc>
                <a:spcPct val="150000"/>
              </a:lnSpc>
              <a:buFont typeface="Arial" panose="020B0604020202020204" pitchFamily="34" charset="0"/>
              <a:buNone/>
            </a:pPr>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精准数据，便于迎新工作部署，</a:t>
            </a:r>
            <a:r>
              <a:rPr lang="zh-CN" altLang="en-US"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rPr>
              <a:t>避免现场拥堵，提高工作效率和服务质量；</a:t>
            </a:r>
            <a:endParaRPr lang="zh-CN" altLang="en-US" dirty="0">
              <a:latin typeface="微软雅黑" panose="020B0503020204020204" charset="-122"/>
              <a:ea typeface="微软雅黑" panose="020B0503020204020204" charset="-122"/>
            </a:endParaRPr>
          </a:p>
        </p:txBody>
      </p:sp>
      <p:sp>
        <p:nvSpPr>
          <p:cNvPr id="11" name="文本框 10"/>
          <p:cNvSpPr txBox="1"/>
          <p:nvPr/>
        </p:nvSpPr>
        <p:spPr>
          <a:xfrm>
            <a:off x="7595870" y="2125345"/>
            <a:ext cx="4182110" cy="914400"/>
          </a:xfrm>
          <a:prstGeom prst="rect">
            <a:avLst/>
          </a:prstGeom>
          <a:noFill/>
        </p:spPr>
        <p:txBody>
          <a:bodyPr wrap="square" rtlCol="0" anchor="t">
            <a:spAutoFit/>
          </a:bodyPr>
          <a:lstStyle/>
          <a:p>
            <a:pPr indent="0" algn="l">
              <a:lnSpc>
                <a:spcPct val="150000"/>
              </a:lnSpc>
              <a:buFont typeface="Arial" panose="020B0604020202020204" pitchFamily="34" charset="0"/>
              <a:buNone/>
            </a:pPr>
            <a:r>
              <a:rPr lang="zh-CN" altLang="zh-CN"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入学前</a:t>
            </a:r>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自定义</a:t>
            </a:r>
            <a:r>
              <a:rPr lang="zh-CN" altLang="zh-CN"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信息采集，及时准确地更新新生信息；</a:t>
            </a:r>
          </a:p>
        </p:txBody>
      </p:sp>
      <p:sp>
        <p:nvSpPr>
          <p:cNvPr id="25" name="Shape 813"/>
          <p:cNvSpPr/>
          <p:nvPr/>
        </p:nvSpPr>
        <p:spPr>
          <a:xfrm>
            <a:off x="7044055" y="3262630"/>
            <a:ext cx="399415" cy="3321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B7D163"/>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endParaRPr>
          </a:p>
        </p:txBody>
      </p:sp>
      <p:sp>
        <p:nvSpPr>
          <p:cNvPr id="43" name="Shape 831"/>
          <p:cNvSpPr/>
          <p:nvPr/>
        </p:nvSpPr>
        <p:spPr>
          <a:xfrm>
            <a:off x="7056120" y="2316480"/>
            <a:ext cx="375920" cy="31178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00B0F0"/>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endParaRPr>
          </a:p>
        </p:txBody>
      </p:sp>
      <p:sp>
        <p:nvSpPr>
          <p:cNvPr id="16" name="矩形 15"/>
          <p:cNvSpPr/>
          <p:nvPr/>
        </p:nvSpPr>
        <p:spPr>
          <a:xfrm>
            <a:off x="6755130" y="1919605"/>
            <a:ext cx="4947285" cy="3262630"/>
          </a:xfrm>
          <a:prstGeom prst="rect">
            <a:avLst/>
          </a:prstGeom>
          <a:noFill/>
          <a:ln>
            <a:solidFill>
              <a:schemeClr val="accent1">
                <a:lumMod val="75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 name="Shape 831"/>
          <p:cNvSpPr/>
          <p:nvPr/>
        </p:nvSpPr>
        <p:spPr>
          <a:xfrm>
            <a:off x="7044055" y="4334510"/>
            <a:ext cx="375920" cy="31178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00B0F0"/>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endParaRPr>
          </a:p>
        </p:txBody>
      </p:sp>
      <p:sp>
        <p:nvSpPr>
          <p:cNvPr id="3" name="文本框 2"/>
          <p:cNvSpPr txBox="1"/>
          <p:nvPr/>
        </p:nvSpPr>
        <p:spPr>
          <a:xfrm>
            <a:off x="7595870" y="4195445"/>
            <a:ext cx="3877310" cy="645160"/>
          </a:xfrm>
          <a:prstGeom prst="rect">
            <a:avLst/>
          </a:prstGeom>
          <a:noFill/>
        </p:spPr>
        <p:txBody>
          <a:bodyPr wrap="square" rtlCol="0" anchor="t">
            <a:spAutoFit/>
          </a:bodyPr>
          <a:lstStyle/>
          <a:p>
            <a:pPr algn="l"/>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未入校就开始使用易班、了解学校风光，增加学生对易班和学校的认同感</a:t>
            </a:r>
            <a:endParaRPr lang="zh-CN" altLang="en-US" dirty="0">
              <a:latin typeface="微软雅黑" panose="020B0503020204020204" charset="-122"/>
              <a:ea typeface="微软雅黑" panose="020B0503020204020204" charset="-122"/>
            </a:endParaRPr>
          </a:p>
        </p:txBody>
      </p:sp>
      <p:grpSp>
        <p:nvGrpSpPr>
          <p:cNvPr id="266" name="Group 266"/>
          <p:cNvGrpSpPr/>
          <p:nvPr/>
        </p:nvGrpSpPr>
        <p:grpSpPr>
          <a:xfrm>
            <a:off x="661478" y="1018283"/>
            <a:ext cx="11122698" cy="120563"/>
            <a:chOff x="17049" y="0"/>
            <a:chExt cx="11725176" cy="127092"/>
          </a:xfrm>
        </p:grpSpPr>
        <p:sp>
          <p:nvSpPr>
            <p:cNvPr id="264" name="Shape 264"/>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8" tIns="43368" rIns="43368" bIns="43368"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265" name="Shape 265"/>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8" tIns="43368" rIns="43368" bIns="43368" numCol="1" anchor="t">
              <a:noAutofit/>
            </a:bodyPr>
            <a:lstStyle/>
            <a:p>
              <a:endParaRPr sz="1710"/>
            </a:p>
          </p:txBody>
        </p:sp>
      </p:grpSp>
      <p:sp>
        <p:nvSpPr>
          <p:cNvPr id="4" name="Shape 262"/>
          <p:cNvSpPr/>
          <p:nvPr/>
        </p:nvSpPr>
        <p:spPr>
          <a:xfrm>
            <a:off x="661670" y="415608"/>
            <a:ext cx="355219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线上预报到</a:t>
            </a:r>
          </a:p>
        </p:txBody>
      </p:sp>
      <p:sp>
        <p:nvSpPr>
          <p:cNvPr id="6" name="Shape 267"/>
          <p:cNvSpPr/>
          <p:nvPr/>
        </p:nvSpPr>
        <p:spPr>
          <a:xfrm>
            <a:off x="2852431" y="41599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sz="3035" dirty="0"/>
              <a:t>特色</a:t>
            </a:r>
          </a:p>
        </p:txBody>
      </p:sp>
      <p:grpSp>
        <p:nvGrpSpPr>
          <p:cNvPr id="14" name="组合 13"/>
          <p:cNvGrpSpPr/>
          <p:nvPr/>
        </p:nvGrpSpPr>
        <p:grpSpPr>
          <a:xfrm>
            <a:off x="670560" y="1007745"/>
            <a:ext cx="5582920" cy="5854700"/>
            <a:chOff x="1056" y="1587"/>
            <a:chExt cx="8792" cy="9220"/>
          </a:xfrm>
        </p:grpSpPr>
        <p:grpSp>
          <p:nvGrpSpPr>
            <p:cNvPr id="9" name="组合 8"/>
            <p:cNvGrpSpPr/>
            <p:nvPr/>
          </p:nvGrpSpPr>
          <p:grpSpPr>
            <a:xfrm>
              <a:off x="1056" y="1587"/>
              <a:ext cx="8792" cy="9220"/>
              <a:chOff x="1056" y="1587"/>
              <a:chExt cx="8792" cy="9220"/>
            </a:xfrm>
          </p:grpSpPr>
          <p:pic>
            <p:nvPicPr>
              <p:cNvPr id="5" name="图片 4"/>
              <p:cNvPicPr>
                <a:picLocks noChangeAspect="1"/>
              </p:cNvPicPr>
              <p:nvPr/>
            </p:nvPicPr>
            <p:blipFill>
              <a:blip r:embed="rId3" cstate="email"/>
              <a:srcRect t="11551" r="48830" b="2976"/>
              <a:stretch>
                <a:fillRect/>
              </a:stretch>
            </p:blipFill>
            <p:spPr>
              <a:xfrm>
                <a:off x="1056" y="1587"/>
                <a:ext cx="8793" cy="9220"/>
              </a:xfrm>
              <a:prstGeom prst="rect">
                <a:avLst/>
              </a:prstGeom>
            </p:spPr>
          </p:pic>
          <p:pic>
            <p:nvPicPr>
              <p:cNvPr id="7" name="图片 6"/>
              <p:cNvPicPr>
                <a:picLocks noChangeAspect="1"/>
              </p:cNvPicPr>
              <p:nvPr/>
            </p:nvPicPr>
            <p:blipFill>
              <a:blip r:embed="rId4"/>
              <a:stretch>
                <a:fillRect/>
              </a:stretch>
            </p:blipFill>
            <p:spPr>
              <a:xfrm>
                <a:off x="8069" y="1700"/>
                <a:ext cx="1184" cy="1197"/>
              </a:xfrm>
              <a:prstGeom prst="rect">
                <a:avLst/>
              </a:prstGeom>
            </p:spPr>
          </p:pic>
          <p:pic>
            <p:nvPicPr>
              <p:cNvPr id="8" name="图片 7"/>
              <p:cNvPicPr>
                <a:picLocks noChangeAspect="1"/>
              </p:cNvPicPr>
              <p:nvPr/>
            </p:nvPicPr>
            <p:blipFill>
              <a:blip r:embed="rId4"/>
              <a:stretch>
                <a:fillRect/>
              </a:stretch>
            </p:blipFill>
            <p:spPr>
              <a:xfrm>
                <a:off x="7553" y="1751"/>
                <a:ext cx="791" cy="800"/>
              </a:xfrm>
              <a:prstGeom prst="rect">
                <a:avLst/>
              </a:prstGeom>
            </p:spPr>
          </p:pic>
        </p:grpSp>
        <p:pic>
          <p:nvPicPr>
            <p:cNvPr id="12" name="图片 11"/>
            <p:cNvPicPr>
              <a:picLocks noChangeAspect="1"/>
            </p:cNvPicPr>
            <p:nvPr/>
          </p:nvPicPr>
          <p:blipFill>
            <a:blip r:embed="rId5"/>
            <a:stretch>
              <a:fillRect/>
            </a:stretch>
          </p:blipFill>
          <p:spPr>
            <a:xfrm>
              <a:off x="2410" y="7443"/>
              <a:ext cx="1277" cy="1145"/>
            </a:xfrm>
            <a:prstGeom prst="rect">
              <a:avLst/>
            </a:prstGeom>
          </p:spPr>
        </p:pic>
        <p:pic>
          <p:nvPicPr>
            <p:cNvPr id="13" name="图片 12"/>
            <p:cNvPicPr>
              <a:picLocks noChangeAspect="1"/>
            </p:cNvPicPr>
            <p:nvPr/>
          </p:nvPicPr>
          <p:blipFill>
            <a:blip r:embed="rId5"/>
            <a:stretch>
              <a:fillRect/>
            </a:stretch>
          </p:blipFill>
          <p:spPr>
            <a:xfrm>
              <a:off x="7553" y="7443"/>
              <a:ext cx="1277" cy="1145"/>
            </a:xfrm>
            <a:prstGeom prst="rect">
              <a:avLst/>
            </a:prstGeom>
          </p:spPr>
        </p:pic>
      </p:grpSp>
    </p:spTree>
    <p:extLst>
      <p:ext uri="{BB962C8B-B14F-4D97-AF65-F5344CB8AC3E}">
        <p14:creationId xmlns:p14="http://schemas.microsoft.com/office/powerpoint/2010/main" val="244984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1021" r="75072"/>
          <a:stretch>
            <a:fillRect/>
          </a:stretch>
        </p:blipFill>
        <p:spPr bwMode="auto">
          <a:xfrm>
            <a:off x="659526" y="80033"/>
            <a:ext cx="874637"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24927"/>
          <a:stretch>
            <a:fillRect/>
          </a:stretch>
        </p:blipFill>
        <p:spPr bwMode="auto">
          <a:xfrm>
            <a:off x="1534163" y="80033"/>
            <a:ext cx="2530543"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cxnSp>
        <p:nvCxnSpPr>
          <p:cNvPr id="3" name="直接连接符 2"/>
          <p:cNvCxnSpPr/>
          <p:nvPr/>
        </p:nvCxnSpPr>
        <p:spPr>
          <a:xfrm>
            <a:off x="608076" y="885846"/>
            <a:ext cx="10975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076" y="924737"/>
            <a:ext cx="10975849" cy="0"/>
          </a:xfrm>
          <a:prstGeom prst="line">
            <a:avLst/>
          </a:prstGeom>
          <a:ln w="28575">
            <a:solidFill>
              <a:srgbClr val="12397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941" y="44249"/>
            <a:ext cx="1308034" cy="784820"/>
          </a:xfrm>
          <a:prstGeom prst="rect">
            <a:avLst/>
          </a:prstGeom>
          <a:effectLst>
            <a:reflection stA="0" endPos="65000" dist="50800" dir="5400000" sy="-100000" algn="bl" rotWithShape="0"/>
          </a:effectLst>
        </p:spPr>
      </p:pic>
      <p:grpSp>
        <p:nvGrpSpPr>
          <p:cNvPr id="10" name="组合 9"/>
          <p:cNvGrpSpPr/>
          <p:nvPr/>
        </p:nvGrpSpPr>
        <p:grpSpPr>
          <a:xfrm>
            <a:off x="4757420" y="2315845"/>
            <a:ext cx="2828290" cy="2890520"/>
            <a:chOff x="1995755" y="1691624"/>
            <a:chExt cx="3511874" cy="3511874"/>
          </a:xfrm>
        </p:grpSpPr>
        <p:sp>
          <p:nvSpPr>
            <p:cNvPr id="11" name="椭圆 10"/>
            <p:cNvSpPr/>
            <p:nvPr/>
          </p:nvSpPr>
          <p:spPr>
            <a:xfrm>
              <a:off x="1995755" y="1691624"/>
              <a:ext cx="3511874" cy="35118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4"/>
            <p:cNvSpPr txBox="1"/>
            <p:nvPr/>
          </p:nvSpPr>
          <p:spPr>
            <a:xfrm>
              <a:off x="2592242" y="4042696"/>
              <a:ext cx="2318900" cy="486046"/>
            </a:xfrm>
            <a:prstGeom prst="rect">
              <a:avLst/>
            </a:prstGeom>
            <a:noFill/>
          </p:spPr>
          <p:txBody>
            <a:bodyPr wrap="square" lIns="0" tIns="0" rIns="0" bIns="0" rtlCol="0">
              <a:spAutoFit/>
            </a:bodyPr>
            <a:lstStyle/>
            <a:p>
              <a:pPr algn="ctr"/>
              <a:r>
                <a:rPr lang="zh-CN" altLang="en-US" sz="2600" b="1" dirty="0">
                  <a:solidFill>
                    <a:schemeClr val="bg1"/>
                  </a:solidFill>
                  <a:latin typeface="微软雅黑" panose="020B0503020204020204" charset="-122"/>
                  <a:ea typeface="微软雅黑" panose="020B0503020204020204" charset="-122"/>
                </a:rPr>
                <a:t>线上预报到</a:t>
              </a:r>
            </a:p>
          </p:txBody>
        </p:sp>
        <p:pic>
          <p:nvPicPr>
            <p:cNvPr id="13" name="Picture 2" descr="C:\Users\2050801\Desktop\报到.png"/>
            <p:cNvPicPr>
              <a:picLocks noChangeAspect="1" noChangeArrowheads="1"/>
            </p:cNvPicPr>
            <p:nvPr/>
          </p:nvPicPr>
          <p:blipFill>
            <a:blip r:embed="rId4" cstate="email"/>
            <a:srcRect/>
            <a:stretch>
              <a:fillRect/>
            </a:stretch>
          </p:blipFill>
          <p:spPr bwMode="auto">
            <a:xfrm>
              <a:off x="2997110" y="2224931"/>
              <a:ext cx="1509164" cy="15091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3799205" y="3511550"/>
            <a:ext cx="488950" cy="499745"/>
            <a:chOff x="3264324" y="1749600"/>
            <a:chExt cx="348156" cy="348156"/>
          </a:xfrm>
        </p:grpSpPr>
        <p:sp>
          <p:nvSpPr>
            <p:cNvPr id="15" name="矩形 14"/>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13715" y="2328545"/>
            <a:ext cx="2827020" cy="2890520"/>
            <a:chOff x="809" y="3667"/>
            <a:chExt cx="4452" cy="4552"/>
          </a:xfrm>
          <a:solidFill>
            <a:schemeClr val="accent6">
              <a:lumMod val="60000"/>
              <a:lumOff val="40000"/>
            </a:schemeClr>
          </a:solidFill>
        </p:grpSpPr>
        <p:grpSp>
          <p:nvGrpSpPr>
            <p:cNvPr id="24" name="组合 23"/>
            <p:cNvGrpSpPr/>
            <p:nvPr/>
          </p:nvGrpSpPr>
          <p:grpSpPr>
            <a:xfrm>
              <a:off x="809" y="3667"/>
              <a:ext cx="4453" cy="4552"/>
              <a:chOff x="12972" y="2689"/>
              <a:chExt cx="5531" cy="5531"/>
            </a:xfrm>
            <a:grpFill/>
          </p:grpSpPr>
          <p:sp>
            <p:nvSpPr>
              <p:cNvPr id="26" name="椭圆 25"/>
              <p:cNvSpPr/>
              <p:nvPr/>
            </p:nvSpPr>
            <p:spPr>
              <a:xfrm>
                <a:off x="12972" y="2689"/>
                <a:ext cx="5531" cy="5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6"/>
              <p:cNvSpPr txBox="1"/>
              <p:nvPr/>
            </p:nvSpPr>
            <p:spPr>
              <a:xfrm>
                <a:off x="14137" y="6366"/>
                <a:ext cx="3200" cy="766"/>
              </a:xfrm>
              <a:prstGeom prst="rect">
                <a:avLst/>
              </a:prstGeom>
              <a:grpFill/>
            </p:spPr>
            <p:txBody>
              <a:bodyPr wrap="square" lIns="0" tIns="0" rIns="0" bIns="0" rtlCol="0">
                <a:spAutoFit/>
              </a:bodyPr>
              <a:lstStyle/>
              <a:p>
                <a:pPr algn="ctr"/>
                <a:r>
                  <a:rPr lang="zh-CN" altLang="en-US" sz="2600" b="1" dirty="0" smtClean="0">
                    <a:solidFill>
                      <a:schemeClr val="bg1"/>
                    </a:solidFill>
                    <a:latin typeface="微软雅黑" panose="020B0503020204020204" charset="-122"/>
                    <a:ea typeface="微软雅黑" panose="020B0503020204020204" charset="-122"/>
                  </a:rPr>
                  <a:t>注册认证</a:t>
                </a:r>
                <a:endParaRPr lang="zh-CN" altLang="en-US" sz="2600" b="1" dirty="0">
                  <a:solidFill>
                    <a:schemeClr val="bg1"/>
                  </a:solidFill>
                  <a:latin typeface="微软雅黑" panose="020B0503020204020204" charset="-122"/>
                  <a:ea typeface="微软雅黑" panose="020B0503020204020204" charset="-122"/>
                </a:endParaRPr>
              </a:p>
            </p:txBody>
          </p:sp>
        </p:grpSp>
        <p:pic>
          <p:nvPicPr>
            <p:cNvPr id="25" name="图片 24" descr="小熊"/>
            <p:cNvPicPr>
              <a:picLocks noChangeAspect="1"/>
            </p:cNvPicPr>
            <p:nvPr/>
          </p:nvPicPr>
          <p:blipFill>
            <a:blip r:embed="rId5"/>
            <a:stretch>
              <a:fillRect/>
            </a:stretch>
          </p:blipFill>
          <p:spPr>
            <a:xfrm>
              <a:off x="1882" y="4338"/>
              <a:ext cx="2307" cy="2307"/>
            </a:xfrm>
            <a:prstGeom prst="rect">
              <a:avLst/>
            </a:prstGeom>
            <a:grpFill/>
          </p:spPr>
        </p:pic>
      </p:grpSp>
      <p:pic>
        <p:nvPicPr>
          <p:cNvPr id="28" name="图片 27" descr="易班"/>
          <p:cNvPicPr>
            <a:picLocks noChangeAspect="1"/>
          </p:cNvPicPr>
          <p:nvPr/>
        </p:nvPicPr>
        <p:blipFill>
          <a:blip r:embed="rId6"/>
          <a:stretch>
            <a:fillRect/>
          </a:stretch>
        </p:blipFill>
        <p:spPr>
          <a:xfrm>
            <a:off x="1278255" y="2800350"/>
            <a:ext cx="1298575" cy="1298575"/>
          </a:xfrm>
          <a:prstGeom prst="rect">
            <a:avLst/>
          </a:prstGeom>
        </p:spPr>
      </p:pic>
      <p:sp>
        <p:nvSpPr>
          <p:cNvPr id="4" name="文本框 3"/>
          <p:cNvSpPr txBox="1"/>
          <p:nvPr/>
        </p:nvSpPr>
        <p:spPr>
          <a:xfrm>
            <a:off x="8243047" y="2138082"/>
            <a:ext cx="3620928" cy="3416320"/>
          </a:xfrm>
          <a:prstGeom prst="rect">
            <a:avLst/>
          </a:prstGeom>
          <a:noFill/>
        </p:spPr>
        <p:txBody>
          <a:bodyPr wrap="square" rtlCol="0">
            <a:spAutoFit/>
          </a:bodyPr>
          <a:lstStyle/>
          <a:p>
            <a:r>
              <a:rPr lang="zh-CN" altLang="en-US" sz="7200" dirty="0"/>
              <a:t>前期准备部分完成</a:t>
            </a:r>
          </a:p>
        </p:txBody>
      </p:sp>
    </p:spTree>
    <p:extLst>
      <p:ext uri="{BB962C8B-B14F-4D97-AF65-F5344CB8AC3E}">
        <p14:creationId xmlns:p14="http://schemas.microsoft.com/office/powerpoint/2010/main" val="84718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Effect>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直接连接符 15"/>
          <p:cNvSpPr/>
          <p:nvPr/>
        </p:nvSpPr>
        <p:spPr>
          <a:xfrm flipH="1" flipV="1">
            <a:off x="3135359" y="3429079"/>
            <a:ext cx="5921386" cy="1"/>
          </a:xfrm>
          <a:prstGeom prst="line">
            <a:avLst/>
          </a:prstGeom>
          <a:ln w="15875">
            <a:solidFill>
              <a:srgbClr val="01458E">
                <a:alpha val="21000"/>
              </a:srgbClr>
            </a:solidFill>
          </a:ln>
        </p:spPr>
        <p:txBody>
          <a:bodyPr lIns="45719" rIns="45719"/>
          <a:lstStyle/>
          <a:p>
            <a:endParaRPr/>
          </a:p>
        </p:txBody>
      </p:sp>
      <p:sp>
        <p:nvSpPr>
          <p:cNvPr id="5" name="TextBox 12"/>
          <p:cNvSpPr txBox="1"/>
          <p:nvPr/>
        </p:nvSpPr>
        <p:spPr>
          <a:xfrm>
            <a:off x="4299457" y="3800959"/>
            <a:ext cx="3442970" cy="768350"/>
          </a:xfrm>
          <a:prstGeom prst="rect">
            <a:avLst/>
          </a:prstGeom>
          <a:ln w="12700">
            <a:miter lim="400000"/>
          </a:ln>
        </p:spPr>
        <p:txBody>
          <a:bodyPr wrap="none" lIns="45719" rIns="45719">
            <a:spAutoFit/>
          </a:bodyPr>
          <a:lstStyle>
            <a:lvl1pPr algn="ctr">
              <a:defRPr sz="4400">
                <a:solidFill>
                  <a:srgbClr val="01458E"/>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solidFill>
                  <a:srgbClr val="01458E"/>
                </a:solidFill>
              </a:rPr>
              <a:t>现场扫码报到</a:t>
            </a:r>
          </a:p>
        </p:txBody>
      </p:sp>
      <p:sp>
        <p:nvSpPr>
          <p:cNvPr id="7" name="椭圆 6"/>
          <p:cNvSpPr/>
          <p:nvPr/>
        </p:nvSpPr>
        <p:spPr>
          <a:xfrm>
            <a:off x="4787900" y="1977959"/>
            <a:ext cx="713740" cy="705605"/>
          </a:xfrm>
          <a:prstGeom prst="ellipse">
            <a:avLst/>
          </a:prstGeom>
          <a:solidFill>
            <a:srgbClr val="FFFFFF">
              <a:alpha val="26000"/>
            </a:srgbClr>
          </a:solidFill>
          <a:ln w="12700" cap="flat" cmpd="sng">
            <a:solidFill>
              <a:schemeClr val="accent1">
                <a:shade val="50000"/>
              </a:schemeClr>
            </a:solidFill>
            <a:prstDash val="lgDash"/>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1219200" rtl="0" fontAlgn="auto" latinLnBrk="0" hangingPunct="0">
              <a:lnSpc>
                <a:spcPct val="100000"/>
              </a:lnSpc>
              <a:spcBef>
                <a:spcPts val="0"/>
              </a:spcBef>
              <a:spcAft>
                <a:spcPts val="0"/>
              </a:spcAft>
              <a:buClrTx/>
              <a:buSzTx/>
              <a:buFontTx/>
              <a:buNone/>
            </a:pPr>
            <a:endParaRPr kumimoji="0" lang="zh-CN" altLang="en-US" sz="2400" b="0" i="0" u="none" strike="noStrike" cap="none" spc="0" normalizeH="0" baseline="0">
              <a:ln>
                <a:noFill/>
              </a:ln>
              <a:solidFill>
                <a:srgbClr val="000000"/>
              </a:solidFill>
              <a:effectLst/>
              <a:uFillTx/>
              <a:latin typeface="+mj-lt"/>
              <a:ea typeface="+mj-ea"/>
              <a:cs typeface="+mj-cs"/>
              <a:sym typeface="Calibri" panose="020F0502020204030204"/>
            </a:endParaRPr>
          </a:p>
        </p:txBody>
      </p:sp>
      <p:grpSp>
        <p:nvGrpSpPr>
          <p:cNvPr id="8" name="椭圆 25"/>
          <p:cNvGrpSpPr/>
          <p:nvPr/>
        </p:nvGrpSpPr>
        <p:grpSpPr>
          <a:xfrm>
            <a:off x="4858189" y="2039391"/>
            <a:ext cx="576123" cy="582295"/>
            <a:chOff x="-1" y="-3086"/>
            <a:chExt cx="576122" cy="582294"/>
          </a:xfrm>
        </p:grpSpPr>
        <p:sp>
          <p:nvSpPr>
            <p:cNvPr id="9" name="圆形"/>
            <p:cNvSpPr/>
            <p:nvPr/>
          </p:nvSpPr>
          <p:spPr>
            <a:xfrm>
              <a:off x="-1" y="-1"/>
              <a:ext cx="576122" cy="576122"/>
            </a:xfrm>
            <a:prstGeom prst="ellipse">
              <a:avLst/>
            </a:prstGeom>
            <a:solidFill>
              <a:srgbClr val="01458E"/>
            </a:solidFill>
            <a:ln w="12700" cap="flat">
              <a:noFill/>
              <a:miter lim="400000"/>
            </a:ln>
            <a:effectLst/>
          </p:spPr>
          <p:txBody>
            <a:bodyPr wrap="square" lIns="45719" tIns="45719" rIns="45719" bIns="45719" numCol="1" anchor="ctr">
              <a:noAutofit/>
            </a:bodyPr>
            <a:lstStyle/>
            <a:p>
              <a:pPr algn="ctr">
                <a:defRPr sz="32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1800"/>
            </a:p>
          </p:txBody>
        </p:sp>
        <p:sp>
          <p:nvSpPr>
            <p:cNvPr id="10" name="1"/>
            <p:cNvSpPr txBox="1"/>
            <p:nvPr/>
          </p:nvSpPr>
          <p:spPr>
            <a:xfrm>
              <a:off x="84371" y="-3086"/>
              <a:ext cx="407378" cy="582294"/>
            </a:xfrm>
            <a:prstGeom prst="rect">
              <a:avLst/>
            </a:prstGeom>
            <a:noFill/>
            <a:ln w="12700" cap="flat">
              <a:noFill/>
              <a:miter lim="400000"/>
            </a:ln>
            <a:effectLst/>
          </p:spPr>
          <p:txBody>
            <a:bodyPr wrap="square" lIns="45719" tIns="45719" rIns="45719" bIns="45719" numCol="1" anchor="ctr">
              <a:spAutoFit/>
            </a:bodyPr>
            <a:lstStyle>
              <a:lvl1pPr algn="ctr">
                <a:defRPr sz="32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t>3</a:t>
              </a:r>
            </a:p>
          </p:txBody>
        </p:sp>
      </p:grpSp>
      <p:sp>
        <p:nvSpPr>
          <p:cNvPr id="11" name="文本框 10"/>
          <p:cNvSpPr txBox="1"/>
          <p:nvPr/>
        </p:nvSpPr>
        <p:spPr>
          <a:xfrm>
            <a:off x="5723255" y="2070735"/>
            <a:ext cx="1512570"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12192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1458E"/>
                </a:solidFill>
                <a:effectLst/>
                <a:uFillTx/>
                <a:latin typeface="微软雅黑" panose="020B0503020204020204" charset="-122"/>
                <a:ea typeface="微软雅黑" panose="020B0503020204020204" charset="-122"/>
                <a:cs typeface="+mj-cs"/>
                <a:sym typeface="Calibri" panose="020F0502020204030204"/>
              </a:rPr>
              <a:t>第三部分</a:t>
            </a:r>
          </a:p>
        </p:txBody>
      </p:sp>
      <p:sp>
        <p:nvSpPr>
          <p:cNvPr id="23" name="直接连接符 15"/>
          <p:cNvSpPr/>
          <p:nvPr/>
        </p:nvSpPr>
        <p:spPr>
          <a:xfrm flipH="1" flipV="1">
            <a:off x="3135359" y="4931489"/>
            <a:ext cx="5921386" cy="1"/>
          </a:xfrm>
          <a:prstGeom prst="line">
            <a:avLst/>
          </a:prstGeom>
          <a:ln w="15875">
            <a:solidFill>
              <a:srgbClr val="01458E">
                <a:alpha val="21000"/>
              </a:srgbClr>
            </a:solidFill>
          </a:ln>
        </p:spPr>
        <p:txBody>
          <a:bodyPr lIns="45719" rIns="45719"/>
          <a:lstStyle/>
          <a:p>
            <a:endParaRPr/>
          </a:p>
        </p:txBody>
      </p:sp>
      <p:sp>
        <p:nvSpPr>
          <p:cNvPr id="2" name="Shape 262"/>
          <p:cNvSpPr/>
          <p:nvPr/>
        </p:nvSpPr>
        <p:spPr>
          <a:xfrm>
            <a:off x="781685" y="223203"/>
            <a:ext cx="352933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易班纳新·高校迎新</a:t>
            </a:r>
          </a:p>
        </p:txBody>
      </p:sp>
      <p:sp>
        <p:nvSpPr>
          <p:cNvPr id="3" name="Shape 263"/>
          <p:cNvSpPr/>
          <p:nvPr/>
        </p:nvSpPr>
        <p:spPr>
          <a:xfrm>
            <a:off x="839857" y="706780"/>
            <a:ext cx="2663456" cy="204470"/>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endParaRPr lang="en-US" sz="1330">
              <a:latin typeface="微软雅黑" panose="020B0503020204020204" charset="-122"/>
              <a:ea typeface="微软雅黑" panose="020B0503020204020204" charset="-122"/>
            </a:endParaRPr>
          </a:p>
        </p:txBody>
      </p:sp>
      <p:grpSp>
        <p:nvGrpSpPr>
          <p:cNvPr id="4" name="Group 266"/>
          <p:cNvGrpSpPr/>
          <p:nvPr/>
        </p:nvGrpSpPr>
        <p:grpSpPr>
          <a:xfrm>
            <a:off x="661478" y="898903"/>
            <a:ext cx="11122698" cy="120563"/>
            <a:chOff x="17049" y="0"/>
            <a:chExt cx="11725176" cy="127092"/>
          </a:xfrm>
        </p:grpSpPr>
        <p:sp>
          <p:nvSpPr>
            <p:cNvPr id="6" name="Shape 264"/>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8" tIns="43368" rIns="43368" bIns="43368"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13" name="Shape 265"/>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8" tIns="43368" rIns="43368" bIns="43368" numCol="1" anchor="t">
              <a:noAutofit/>
            </a:bodyPr>
            <a:lstStyle/>
            <a:p>
              <a:endParaRPr sz="1710"/>
            </a:p>
          </p:txBody>
        </p:sp>
      </p:grpSp>
    </p:spTree>
    <p:extLst>
      <p:ext uri="{BB962C8B-B14F-4D97-AF65-F5344CB8AC3E}">
        <p14:creationId xmlns:p14="http://schemas.microsoft.com/office/powerpoint/2010/main" val="121801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 name="Group 399"/>
          <p:cNvGrpSpPr/>
          <p:nvPr/>
        </p:nvGrpSpPr>
        <p:grpSpPr>
          <a:xfrm>
            <a:off x="661670" y="865410"/>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168" name=" 168"/>
          <p:cNvSpPr/>
          <p:nvPr/>
        </p:nvSpPr>
        <p:spPr>
          <a:xfrm>
            <a:off x="988852" y="2341041"/>
            <a:ext cx="1630800" cy="10801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dirty="0">
                <a:solidFill>
                  <a:srgbClr val="FFFFFF"/>
                </a:solidFill>
              </a:rPr>
              <a:t>现场迎新配置</a:t>
            </a:r>
          </a:p>
          <a:p>
            <a:pPr algn="ctr" eaLnBrk="1" fontAlgn="auto" hangingPunct="1">
              <a:spcBef>
                <a:spcPts val="0"/>
              </a:spcBef>
              <a:spcAft>
                <a:spcPts val="0"/>
              </a:spcAft>
              <a:defRPr/>
            </a:pPr>
            <a:r>
              <a:rPr lang="zh-CN" altLang="en-US" sz="1600" dirty="0">
                <a:solidFill>
                  <a:srgbClr val="FFFFFF"/>
                </a:solidFill>
              </a:rPr>
              <a:t>（迎新批次、迎新负责人、短信接收名单）</a:t>
            </a:r>
          </a:p>
        </p:txBody>
      </p:sp>
      <p:sp>
        <p:nvSpPr>
          <p:cNvPr id="10" name=" 168"/>
          <p:cNvSpPr/>
          <p:nvPr/>
        </p:nvSpPr>
        <p:spPr>
          <a:xfrm>
            <a:off x="5382551" y="2341359"/>
            <a:ext cx="1367790" cy="108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dirty="0">
                <a:solidFill>
                  <a:srgbClr val="FFFFFF"/>
                </a:solidFill>
              </a:rPr>
              <a:t>新生现场扫码报到</a:t>
            </a:r>
          </a:p>
        </p:txBody>
      </p:sp>
      <p:sp>
        <p:nvSpPr>
          <p:cNvPr id="13" name=" 168"/>
          <p:cNvSpPr/>
          <p:nvPr/>
        </p:nvSpPr>
        <p:spPr>
          <a:xfrm>
            <a:off x="9509982" y="2391424"/>
            <a:ext cx="1367790" cy="108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a:solidFill>
                  <a:srgbClr val="FFFFFF"/>
                </a:solidFill>
              </a:rPr>
              <a:t>处理未报到新生</a:t>
            </a:r>
          </a:p>
        </p:txBody>
      </p:sp>
      <p:sp>
        <p:nvSpPr>
          <p:cNvPr id="14" name=" 168"/>
          <p:cNvSpPr/>
          <p:nvPr/>
        </p:nvSpPr>
        <p:spPr>
          <a:xfrm>
            <a:off x="7344667" y="2391289"/>
            <a:ext cx="1549400" cy="10801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dirty="0">
                <a:solidFill>
                  <a:srgbClr val="FFFFFF"/>
                </a:solidFill>
              </a:rPr>
              <a:t>输出报到统计数据和大数据分析报告</a:t>
            </a:r>
          </a:p>
        </p:txBody>
      </p:sp>
      <p:sp>
        <p:nvSpPr>
          <p:cNvPr id="26" name=" 221"/>
          <p:cNvSpPr/>
          <p:nvPr/>
        </p:nvSpPr>
        <p:spPr>
          <a:xfrm rot="5400000">
            <a:off x="2839376" y="2736964"/>
            <a:ext cx="287655" cy="28829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34" name="文本框 33"/>
          <p:cNvSpPr txBox="1"/>
          <p:nvPr/>
        </p:nvSpPr>
        <p:spPr>
          <a:xfrm>
            <a:off x="1462939" y="1914639"/>
            <a:ext cx="682625" cy="350520"/>
          </a:xfrm>
          <a:prstGeom prst="rect">
            <a:avLst/>
          </a:prstGeom>
          <a:noFill/>
        </p:spPr>
        <p:txBody>
          <a:bodyPr wrap="square" rtlCol="0">
            <a:spAutoFit/>
          </a:bodyPr>
          <a:lstStyle/>
          <a:p>
            <a:r>
              <a:rPr lang="zh-CN" altLang="en-US" sz="1700" dirty="0"/>
              <a:t>高校</a:t>
            </a:r>
          </a:p>
        </p:txBody>
      </p:sp>
      <p:sp>
        <p:nvSpPr>
          <p:cNvPr id="37" name="文本框 36"/>
          <p:cNvSpPr txBox="1"/>
          <p:nvPr/>
        </p:nvSpPr>
        <p:spPr>
          <a:xfrm>
            <a:off x="9318440" y="1937764"/>
            <a:ext cx="1368425" cy="350520"/>
          </a:xfrm>
          <a:prstGeom prst="rect">
            <a:avLst/>
          </a:prstGeom>
          <a:noFill/>
        </p:spPr>
        <p:txBody>
          <a:bodyPr wrap="square" rtlCol="0">
            <a:spAutoFit/>
          </a:bodyPr>
          <a:lstStyle/>
          <a:p>
            <a:pPr algn="ctr"/>
            <a:r>
              <a:rPr lang="zh-CN" altLang="en-US" sz="1700" dirty="0"/>
              <a:t>高校</a:t>
            </a:r>
          </a:p>
        </p:txBody>
      </p:sp>
      <p:sp>
        <p:nvSpPr>
          <p:cNvPr id="41" name="文本框 40"/>
          <p:cNvSpPr txBox="1"/>
          <p:nvPr/>
        </p:nvSpPr>
        <p:spPr>
          <a:xfrm>
            <a:off x="7485637" y="1937764"/>
            <a:ext cx="1267460" cy="350520"/>
          </a:xfrm>
          <a:prstGeom prst="rect">
            <a:avLst/>
          </a:prstGeom>
          <a:noFill/>
        </p:spPr>
        <p:txBody>
          <a:bodyPr wrap="square" rtlCol="0">
            <a:spAutoFit/>
          </a:bodyPr>
          <a:lstStyle/>
          <a:p>
            <a:pPr algn="ctr"/>
            <a:r>
              <a:rPr lang="zh-CN" altLang="en-US" sz="1700" dirty="0"/>
              <a:t>学校</a:t>
            </a:r>
          </a:p>
        </p:txBody>
      </p:sp>
      <p:sp>
        <p:nvSpPr>
          <p:cNvPr id="43" name=" 168"/>
          <p:cNvSpPr/>
          <p:nvPr/>
        </p:nvSpPr>
        <p:spPr>
          <a:xfrm>
            <a:off x="3381031" y="2341359"/>
            <a:ext cx="1369060" cy="10801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600" dirty="0">
                <a:solidFill>
                  <a:srgbClr val="FFFFFF"/>
                </a:solidFill>
                <a:sym typeface="+mn-ea"/>
              </a:rPr>
              <a:t>提供二维码供学生扫码</a:t>
            </a:r>
            <a:endParaRPr lang="zh-CN" altLang="en-US" sz="1600" dirty="0">
              <a:solidFill>
                <a:srgbClr val="FFFFFF"/>
              </a:solidFill>
            </a:endParaRPr>
          </a:p>
        </p:txBody>
      </p:sp>
      <p:sp>
        <p:nvSpPr>
          <p:cNvPr id="46" name="文本框 45"/>
          <p:cNvSpPr txBox="1"/>
          <p:nvPr/>
        </p:nvSpPr>
        <p:spPr>
          <a:xfrm>
            <a:off x="3381031" y="1914639"/>
            <a:ext cx="1369060" cy="352425"/>
          </a:xfrm>
          <a:prstGeom prst="rect">
            <a:avLst/>
          </a:prstGeom>
          <a:noFill/>
        </p:spPr>
        <p:txBody>
          <a:bodyPr wrap="square" rtlCol="0">
            <a:spAutoFit/>
          </a:bodyPr>
          <a:lstStyle/>
          <a:p>
            <a:r>
              <a:rPr lang="zh-CN" altLang="en-US" sz="1700"/>
              <a:t>迎新负责人</a:t>
            </a:r>
          </a:p>
        </p:txBody>
      </p:sp>
      <p:sp>
        <p:nvSpPr>
          <p:cNvPr id="4" name="Shape 262"/>
          <p:cNvSpPr/>
          <p:nvPr/>
        </p:nvSpPr>
        <p:spPr>
          <a:xfrm>
            <a:off x="661670" y="415608"/>
            <a:ext cx="355219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现场扫码报到</a:t>
            </a:r>
          </a:p>
        </p:txBody>
      </p:sp>
      <p:sp>
        <p:nvSpPr>
          <p:cNvPr id="2" name=" 221"/>
          <p:cNvSpPr/>
          <p:nvPr/>
        </p:nvSpPr>
        <p:spPr>
          <a:xfrm rot="5400000">
            <a:off x="4876456" y="2748394"/>
            <a:ext cx="287655" cy="28829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3" name="文本框 2"/>
          <p:cNvSpPr txBox="1"/>
          <p:nvPr/>
        </p:nvSpPr>
        <p:spPr>
          <a:xfrm>
            <a:off x="5731166" y="1914639"/>
            <a:ext cx="682625" cy="352425"/>
          </a:xfrm>
          <a:prstGeom prst="rect">
            <a:avLst/>
          </a:prstGeom>
          <a:noFill/>
        </p:spPr>
        <p:txBody>
          <a:bodyPr wrap="square" rtlCol="0">
            <a:spAutoFit/>
          </a:bodyPr>
          <a:lstStyle/>
          <a:p>
            <a:r>
              <a:rPr lang="zh-CN" altLang="en-US" sz="1700"/>
              <a:t>新生</a:t>
            </a:r>
          </a:p>
        </p:txBody>
      </p:sp>
      <p:sp>
        <p:nvSpPr>
          <p:cNvPr id="7" name="Shape 267"/>
          <p:cNvSpPr/>
          <p:nvPr/>
        </p:nvSpPr>
        <p:spPr>
          <a:xfrm>
            <a:off x="3287406" y="363294"/>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sz="3035" dirty="0">
                <a:sym typeface="+mn-ea"/>
              </a:rPr>
              <a:t>流程</a:t>
            </a:r>
            <a:endParaRPr lang="zh-CN" sz="3035" dirty="0"/>
          </a:p>
        </p:txBody>
      </p:sp>
      <p:sp>
        <p:nvSpPr>
          <p:cNvPr id="33" name=" 221"/>
          <p:cNvSpPr/>
          <p:nvPr/>
        </p:nvSpPr>
        <p:spPr>
          <a:xfrm rot="5400000">
            <a:off x="9010779" y="2757822"/>
            <a:ext cx="287655" cy="28829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35" name=" 221"/>
          <p:cNvSpPr/>
          <p:nvPr/>
        </p:nvSpPr>
        <p:spPr>
          <a:xfrm rot="5400000">
            <a:off x="6940299" y="2787212"/>
            <a:ext cx="287655" cy="28829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Tree>
    <p:extLst>
      <p:ext uri="{BB962C8B-B14F-4D97-AF65-F5344CB8AC3E}">
        <p14:creationId xmlns:p14="http://schemas.microsoft.com/office/powerpoint/2010/main" val="2275627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8203" y="2282845"/>
            <a:ext cx="4117791" cy="2146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3"/>
          <p:cNvSpPr txBox="1"/>
          <p:nvPr/>
        </p:nvSpPr>
        <p:spPr>
          <a:xfrm>
            <a:off x="338305" y="2282843"/>
            <a:ext cx="4119339" cy="1568450"/>
          </a:xfrm>
          <a:prstGeom prst="rect">
            <a:avLst/>
          </a:prstGeom>
          <a:noFill/>
        </p:spPr>
        <p:txBody>
          <a:bodyPr wrap="square" rtlCol="0">
            <a:spAutoFit/>
          </a:bodyPr>
          <a:lstStyle/>
          <a:p>
            <a:pPr>
              <a:lnSpc>
                <a:spcPct val="200000"/>
              </a:lnSpc>
            </a:pPr>
            <a:r>
              <a:rPr lang="en-US" altLang="zh-CN" sz="1600" dirty="0">
                <a:solidFill>
                  <a:schemeClr val="bg2">
                    <a:lumMod val="25000"/>
                  </a:schemeClr>
                </a:solidFill>
                <a:latin typeface="微软雅黑" panose="020B0503020204020204" charset="-122"/>
                <a:ea typeface="微软雅黑" panose="020B0503020204020204" charset="-122"/>
              </a:rPr>
              <a:t>       </a:t>
            </a:r>
            <a:r>
              <a:rPr lang="en-US" altLang="zh-CN" sz="1600" dirty="0">
                <a:solidFill>
                  <a:schemeClr val="bg2">
                    <a:lumMod val="25000"/>
                  </a:schemeClr>
                </a:solidFill>
                <a:latin typeface="微软雅黑" panose="020B0503020204020204" charset="-122"/>
                <a:ea typeface="微软雅黑" panose="020B0503020204020204" charset="-122"/>
                <a:sym typeface="+mn-ea"/>
              </a:rPr>
              <a:t> </a:t>
            </a:r>
            <a:r>
              <a:rPr lang="zh-CN" altLang="en-US" sz="1600" dirty="0">
                <a:solidFill>
                  <a:schemeClr val="bg2">
                    <a:lumMod val="25000"/>
                  </a:schemeClr>
                </a:solidFill>
                <a:latin typeface="微软雅黑" panose="020B0503020204020204" charset="-122"/>
                <a:ea typeface="微软雅黑" panose="020B0503020204020204" charset="-122"/>
                <a:sym typeface="+mn-ea"/>
              </a:rPr>
              <a:t>迎新负责人打开迎新链接后，通过易班</a:t>
            </a:r>
            <a:r>
              <a:rPr lang="en-US" altLang="zh-CN" sz="1600" dirty="0">
                <a:solidFill>
                  <a:schemeClr val="bg2">
                    <a:lumMod val="25000"/>
                  </a:schemeClr>
                </a:solidFill>
                <a:latin typeface="微软雅黑" panose="020B0503020204020204" charset="-122"/>
                <a:ea typeface="微软雅黑" panose="020B0503020204020204" charset="-122"/>
                <a:sym typeface="+mn-ea"/>
              </a:rPr>
              <a:t>APP</a:t>
            </a:r>
            <a:r>
              <a:rPr lang="zh-CN" altLang="en-US" sz="1600" dirty="0">
                <a:solidFill>
                  <a:schemeClr val="bg2">
                    <a:lumMod val="25000"/>
                  </a:schemeClr>
                </a:solidFill>
                <a:latin typeface="微软雅黑" panose="020B0503020204020204" charset="-122"/>
                <a:ea typeface="微软雅黑" panose="020B0503020204020204" charset="-122"/>
                <a:sym typeface="+mn-ea"/>
              </a:rPr>
              <a:t>的【扫一扫】进行扫码，登录迎新扫码后台。</a:t>
            </a:r>
          </a:p>
        </p:txBody>
      </p:sp>
      <p:grpSp>
        <p:nvGrpSpPr>
          <p:cNvPr id="8" name="组合 7"/>
          <p:cNvGrpSpPr/>
          <p:nvPr/>
        </p:nvGrpSpPr>
        <p:grpSpPr>
          <a:xfrm>
            <a:off x="328836" y="1568800"/>
            <a:ext cx="4107158" cy="476147"/>
            <a:chOff x="1265602" y="1767878"/>
            <a:chExt cx="4149156" cy="476147"/>
          </a:xfrm>
          <a:solidFill>
            <a:srgbClr val="5B9BD5"/>
          </a:solidFill>
        </p:grpSpPr>
        <p:sp>
          <p:nvSpPr>
            <p:cNvPr id="9" name="矩形 8"/>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a:solidFill>
                    <a:schemeClr val="bg1"/>
                  </a:solidFill>
                  <a:latin typeface="微软雅黑" panose="020B0503020204020204" charset="-122"/>
                  <a:ea typeface="微软雅黑" panose="020B0503020204020204" charset="-122"/>
                </a:rPr>
                <a:t>一、迎新负责人登录</a:t>
              </a:r>
              <a:r>
                <a:rPr lang="en-US" altLang="zh-CN" dirty="0">
                  <a:solidFill>
                    <a:schemeClr val="bg1"/>
                  </a:solidFill>
                  <a:latin typeface="微软雅黑" panose="020B0503020204020204" charset="-122"/>
                  <a:ea typeface="微软雅黑" panose="020B0503020204020204" charset="-122"/>
                </a:rPr>
                <a:t>PC</a:t>
              </a:r>
              <a:r>
                <a:rPr lang="zh-CN" altLang="en-US" dirty="0">
                  <a:solidFill>
                    <a:schemeClr val="bg1"/>
                  </a:solidFill>
                  <a:latin typeface="微软雅黑" panose="020B0503020204020204" charset="-122"/>
                  <a:ea typeface="微软雅黑" panose="020B0503020204020204" charset="-122"/>
                </a:rPr>
                <a:t>端扫码界面</a:t>
              </a:r>
              <a:endParaRPr lang="zh-CN" altLang="zh-CN" dirty="0">
                <a:solidFill>
                  <a:schemeClr val="bg1"/>
                </a:solidFill>
                <a:latin typeface="微软雅黑" panose="020B0503020204020204" charset="-122"/>
                <a:ea typeface="微软雅黑" panose="020B0503020204020204" charset="-122"/>
              </a:endParaRPr>
            </a:p>
          </p:txBody>
        </p:sp>
      </p:gr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pic>
        <p:nvPicPr>
          <p:cNvPr id="2" name="图片 1"/>
          <p:cNvPicPr>
            <a:picLocks noChangeAspect="1"/>
          </p:cNvPicPr>
          <p:nvPr/>
        </p:nvPicPr>
        <p:blipFill>
          <a:blip r:embed="rId2"/>
          <a:stretch>
            <a:fillRect/>
          </a:stretch>
        </p:blipFill>
        <p:spPr>
          <a:xfrm>
            <a:off x="5770245" y="1304290"/>
            <a:ext cx="5704840" cy="4519295"/>
          </a:xfrm>
          <a:prstGeom prst="rect">
            <a:avLst/>
          </a:prstGeom>
        </p:spPr>
      </p:pic>
      <p:sp>
        <p:nvSpPr>
          <p:cNvPr id="7" name="Shape 267"/>
          <p:cNvSpPr/>
          <p:nvPr/>
        </p:nvSpPr>
        <p:spPr>
          <a:xfrm>
            <a:off x="2496820" y="226695"/>
            <a:ext cx="3409950"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3035" dirty="0"/>
              <a:t>PC</a:t>
            </a:r>
            <a:r>
              <a:rPr lang="zh-CN" altLang="en-US" sz="3035" dirty="0"/>
              <a:t>端扫码</a:t>
            </a:r>
          </a:p>
        </p:txBody>
      </p:sp>
      <p:pic>
        <p:nvPicPr>
          <p:cNvPr id="5" name="图片 4" descr="03XZZ2KQ~])2K{4NXFAIDB6"/>
          <p:cNvPicPr>
            <a:picLocks noChangeAspect="1"/>
          </p:cNvPicPr>
          <p:nvPr/>
        </p:nvPicPr>
        <p:blipFill>
          <a:blip r:embed="rId3"/>
          <a:stretch>
            <a:fillRect/>
          </a:stretch>
        </p:blipFill>
        <p:spPr>
          <a:xfrm>
            <a:off x="7054215" y="1045845"/>
            <a:ext cx="3136900" cy="5577840"/>
          </a:xfrm>
          <a:prstGeom prst="rect">
            <a:avLst/>
          </a:prstGeom>
        </p:spPr>
      </p:pic>
      <p:pic>
        <p:nvPicPr>
          <p:cNvPr id="13" name="图片 12"/>
          <p:cNvPicPr>
            <a:picLocks noChangeAspect="1"/>
          </p:cNvPicPr>
          <p:nvPr/>
        </p:nvPicPr>
        <p:blipFill>
          <a:blip r:embed="rId4"/>
          <a:stretch>
            <a:fillRect/>
          </a:stretch>
        </p:blipFill>
        <p:spPr>
          <a:xfrm>
            <a:off x="4645660" y="1974850"/>
            <a:ext cx="7491095" cy="3719830"/>
          </a:xfrm>
          <a:prstGeom prst="rect">
            <a:avLst/>
          </a:prstGeom>
          <a:ln>
            <a:solidFill>
              <a:schemeClr val="accent1"/>
            </a:solidFill>
          </a:ln>
        </p:spPr>
      </p:pic>
    </p:spTree>
    <p:extLst>
      <p:ext uri="{BB962C8B-B14F-4D97-AF65-F5344CB8AC3E}">
        <p14:creationId xmlns:p14="http://schemas.microsoft.com/office/powerpoint/2010/main" val="34515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8203" y="2282844"/>
            <a:ext cx="4117791" cy="4117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3"/>
          <p:cNvSpPr txBox="1"/>
          <p:nvPr/>
        </p:nvSpPr>
        <p:spPr>
          <a:xfrm>
            <a:off x="313572" y="2282844"/>
            <a:ext cx="4119339" cy="5016758"/>
          </a:xfrm>
          <a:prstGeom prst="rect">
            <a:avLst/>
          </a:prstGeom>
          <a:noFill/>
        </p:spPr>
        <p:txBody>
          <a:bodyPr wrap="square" rtlCol="0">
            <a:spAutoFit/>
          </a:bodyPr>
          <a:lstStyle/>
          <a:p>
            <a:pPr>
              <a:lnSpc>
                <a:spcPct val="200000"/>
              </a:lnSpc>
            </a:pPr>
            <a:r>
              <a:rPr lang="en-US" altLang="zh-CN" sz="1600" dirty="0">
                <a:solidFill>
                  <a:schemeClr val="bg2">
                    <a:lumMod val="25000"/>
                  </a:schemeClr>
                </a:solidFill>
                <a:latin typeface="微软雅黑" panose="020B0503020204020204" charset="-122"/>
                <a:ea typeface="微软雅黑" panose="020B0503020204020204" charset="-122"/>
              </a:rPr>
              <a:t>       </a:t>
            </a:r>
            <a:r>
              <a:rPr lang="en-US" altLang="zh-CN" sz="1600" dirty="0">
                <a:solidFill>
                  <a:schemeClr val="bg2">
                    <a:lumMod val="25000"/>
                  </a:schemeClr>
                </a:solidFill>
                <a:latin typeface="微软雅黑" panose="020B0503020204020204" charset="-122"/>
                <a:ea typeface="微软雅黑" panose="020B0503020204020204" charset="-122"/>
                <a:sym typeface="+mn-ea"/>
              </a:rPr>
              <a:t> </a:t>
            </a:r>
            <a:r>
              <a:rPr lang="zh-CN" altLang="zh-CN" sz="1600" dirty="0">
                <a:solidFill>
                  <a:srgbClr val="3B3838"/>
                </a:solidFill>
                <a:latin typeface="微软雅黑" panose="020B0503020204020204" charset="-122"/>
                <a:ea typeface="微软雅黑" panose="020B0503020204020204" charset="-122"/>
                <a:sym typeface="+mn-ea"/>
              </a:rPr>
              <a:t>学校迎新负责人扫描登录二维码进入扫码界面，将该报到二维码提供给新生进行扫码报到！</a:t>
            </a:r>
            <a:r>
              <a:rPr lang="zh-CN" altLang="zh-CN" sz="1600" dirty="0">
                <a:solidFill>
                  <a:schemeClr val="bg2">
                    <a:lumMod val="25000"/>
                  </a:schemeClr>
                </a:solidFill>
                <a:latin typeface="微软雅黑" panose="020B0503020204020204" charset="-122"/>
                <a:ea typeface="微软雅黑" panose="020B0503020204020204" charset="-122"/>
                <a:sym typeface="+mn-ea"/>
              </a:rPr>
              <a:t>页面</a:t>
            </a:r>
            <a:r>
              <a:rPr lang="zh-CN" altLang="en-US" sz="1600" dirty="0">
                <a:solidFill>
                  <a:schemeClr val="bg2">
                    <a:lumMod val="25000"/>
                  </a:schemeClr>
                </a:solidFill>
                <a:latin typeface="微软雅黑" panose="020B0503020204020204" charset="-122"/>
                <a:ea typeface="微软雅黑" panose="020B0503020204020204" charset="-122"/>
                <a:sym typeface="+mn-ea"/>
              </a:rPr>
              <a:t>左侧显示当前</a:t>
            </a:r>
            <a:r>
              <a:rPr lang="zh-CN" altLang="zh-CN" sz="1600" dirty="0">
                <a:solidFill>
                  <a:schemeClr val="bg2">
                    <a:lumMod val="25000"/>
                  </a:schemeClr>
                </a:solidFill>
                <a:latin typeface="微软雅黑" panose="020B0503020204020204" charset="-122"/>
                <a:ea typeface="微软雅黑" panose="020B0503020204020204" charset="-122"/>
                <a:sym typeface="+mn-ea"/>
              </a:rPr>
              <a:t>最新二维码</a:t>
            </a:r>
            <a:r>
              <a:rPr lang="zh-CN" altLang="en-US" sz="1600" dirty="0">
                <a:solidFill>
                  <a:schemeClr val="bg2">
                    <a:lumMod val="25000"/>
                  </a:schemeClr>
                </a:solidFill>
                <a:latin typeface="微软雅黑" panose="020B0503020204020204" charset="-122"/>
                <a:ea typeface="微软雅黑" panose="020B0503020204020204" charset="-122"/>
                <a:sym typeface="+mn-ea"/>
              </a:rPr>
              <a:t>，右侧滚动显示最新报到的</a:t>
            </a:r>
            <a:r>
              <a:rPr lang="en-US" altLang="zh-CN" sz="1600" dirty="0">
                <a:solidFill>
                  <a:schemeClr val="bg2">
                    <a:lumMod val="25000"/>
                  </a:schemeClr>
                </a:solidFill>
                <a:latin typeface="微软雅黑" panose="020B0503020204020204" charset="-122"/>
                <a:ea typeface="微软雅黑" panose="020B0503020204020204" charset="-122"/>
                <a:sym typeface="+mn-ea"/>
              </a:rPr>
              <a:t>7</a:t>
            </a:r>
            <a:r>
              <a:rPr lang="zh-CN" altLang="en-US" sz="1600" dirty="0">
                <a:solidFill>
                  <a:schemeClr val="bg2">
                    <a:lumMod val="25000"/>
                  </a:schemeClr>
                </a:solidFill>
                <a:latin typeface="微软雅黑" panose="020B0503020204020204" charset="-122"/>
                <a:ea typeface="微软雅黑" panose="020B0503020204020204" charset="-122"/>
                <a:sym typeface="+mn-ea"/>
              </a:rPr>
              <a:t>条记录</a:t>
            </a:r>
            <a:r>
              <a:rPr lang="zh-CN" altLang="en-US" sz="1600" dirty="0" smtClean="0">
                <a:solidFill>
                  <a:schemeClr val="bg2">
                    <a:lumMod val="25000"/>
                  </a:schemeClr>
                </a:solidFill>
                <a:latin typeface="微软雅黑" panose="020B0503020204020204" charset="-122"/>
                <a:ea typeface="微软雅黑" panose="020B0503020204020204" charset="-122"/>
                <a:sym typeface="+mn-ea"/>
              </a:rPr>
              <a:t>。</a:t>
            </a:r>
            <a:endParaRPr lang="en-US" altLang="zh-CN" sz="1600" dirty="0" smtClean="0">
              <a:solidFill>
                <a:schemeClr val="bg2">
                  <a:lumMod val="25000"/>
                </a:schemeClr>
              </a:solidFill>
              <a:latin typeface="微软雅黑" panose="020B0503020204020204" charset="-122"/>
              <a:ea typeface="微软雅黑" panose="020B0503020204020204" charset="-122"/>
              <a:sym typeface="+mn-ea"/>
            </a:endParaRPr>
          </a:p>
          <a:p>
            <a:pPr>
              <a:lnSpc>
                <a:spcPct val="200000"/>
              </a:lnSpc>
            </a:pPr>
            <a:r>
              <a:rPr lang="en-US" altLang="zh-CN" sz="1600" dirty="0">
                <a:solidFill>
                  <a:schemeClr val="bg2">
                    <a:lumMod val="25000"/>
                  </a:schemeClr>
                </a:solidFill>
                <a:latin typeface="微软雅黑" panose="020B0503020204020204" charset="-122"/>
                <a:ea typeface="微软雅黑" panose="020B0503020204020204" charset="-122"/>
                <a:sym typeface="+mn-ea"/>
              </a:rPr>
              <a:t> </a:t>
            </a:r>
            <a:r>
              <a:rPr lang="en-US" altLang="zh-CN" sz="1600" dirty="0" smtClean="0">
                <a:solidFill>
                  <a:schemeClr val="bg2">
                    <a:lumMod val="25000"/>
                  </a:schemeClr>
                </a:solidFill>
                <a:latin typeface="微软雅黑" panose="020B0503020204020204" charset="-122"/>
                <a:ea typeface="微软雅黑" panose="020B0503020204020204" charset="-122"/>
                <a:sym typeface="+mn-ea"/>
              </a:rPr>
              <a:t>      </a:t>
            </a:r>
            <a:r>
              <a:rPr lang="zh-CN" altLang="en-US" sz="1600" dirty="0" smtClean="0">
                <a:solidFill>
                  <a:schemeClr val="bg2">
                    <a:lumMod val="25000"/>
                  </a:schemeClr>
                </a:solidFill>
                <a:latin typeface="微软雅黑" panose="020B0503020204020204" charset="-122"/>
                <a:ea typeface="微软雅黑" panose="020B0503020204020204" charset="-122"/>
              </a:rPr>
              <a:t>若</a:t>
            </a:r>
            <a:r>
              <a:rPr lang="zh-CN" altLang="en-US" sz="1600" dirty="0">
                <a:solidFill>
                  <a:schemeClr val="bg2">
                    <a:lumMod val="25000"/>
                  </a:schemeClr>
                </a:solidFill>
                <a:latin typeface="微软雅黑" panose="020B0503020204020204" charset="-122"/>
                <a:ea typeface="微软雅黑" panose="020B0503020204020204" charset="-122"/>
              </a:rPr>
              <a:t>扫码失败，则右侧记录页不更新。</a:t>
            </a:r>
            <a:endParaRPr lang="en-US" altLang="zh-CN" sz="1600" dirty="0">
              <a:solidFill>
                <a:schemeClr val="bg2">
                  <a:lumMod val="25000"/>
                </a:schemeClr>
              </a:solidFill>
              <a:latin typeface="微软雅黑" panose="020B0503020204020204" charset="-122"/>
              <a:ea typeface="微软雅黑" panose="020B0503020204020204" charset="-122"/>
            </a:endParaRPr>
          </a:p>
          <a:p>
            <a:pPr>
              <a:lnSpc>
                <a:spcPct val="200000"/>
              </a:lnSpc>
            </a:pPr>
            <a:r>
              <a:rPr lang="zh-CN" altLang="en-US" sz="1600" dirty="0" smtClean="0">
                <a:solidFill>
                  <a:schemeClr val="bg2">
                    <a:lumMod val="25000"/>
                  </a:schemeClr>
                </a:solidFill>
                <a:latin typeface="微软雅黑" panose="020B0503020204020204" charset="-122"/>
                <a:ea typeface="微软雅黑" panose="020B0503020204020204" charset="-122"/>
              </a:rPr>
              <a:t>       若</a:t>
            </a:r>
            <a:r>
              <a:rPr lang="zh-CN" altLang="en-US" sz="1600" dirty="0">
                <a:solidFill>
                  <a:schemeClr val="bg2">
                    <a:lumMod val="25000"/>
                  </a:schemeClr>
                </a:solidFill>
                <a:latin typeface="微软雅黑" panose="020B0503020204020204" charset="-122"/>
                <a:ea typeface="微软雅黑" panose="020B0503020204020204" charset="-122"/>
              </a:rPr>
              <a:t>新生已报到过，重复扫码，则新生端则会提醒已经报到过。</a:t>
            </a:r>
            <a:endParaRPr lang="zh-CN" altLang="zh-CN" sz="1600" dirty="0">
              <a:solidFill>
                <a:schemeClr val="bg2">
                  <a:lumMod val="25000"/>
                </a:schemeClr>
              </a:solidFill>
              <a:latin typeface="微软雅黑" panose="020B0503020204020204" charset="-122"/>
              <a:ea typeface="微软雅黑" panose="020B0503020204020204" charset="-122"/>
            </a:endParaRPr>
          </a:p>
          <a:p>
            <a:pPr>
              <a:lnSpc>
                <a:spcPct val="200000"/>
              </a:lnSpc>
            </a:pPr>
            <a:endParaRPr lang="en-US" altLang="zh-CN" sz="1600" dirty="0" smtClean="0">
              <a:solidFill>
                <a:schemeClr val="bg2">
                  <a:lumMod val="25000"/>
                </a:schemeClr>
              </a:solidFill>
              <a:latin typeface="微软雅黑" panose="020B0503020204020204" charset="-122"/>
              <a:ea typeface="微软雅黑" panose="020B0503020204020204" charset="-122"/>
              <a:sym typeface="+mn-ea"/>
            </a:endParaRPr>
          </a:p>
          <a:p>
            <a:pPr>
              <a:lnSpc>
                <a:spcPct val="200000"/>
              </a:lnSpc>
            </a:pPr>
            <a:endParaRPr lang="en-US" altLang="zh-CN" sz="1600" dirty="0" smtClean="0">
              <a:solidFill>
                <a:schemeClr val="bg2">
                  <a:lumMod val="25000"/>
                </a:schemeClr>
              </a:solidFill>
              <a:latin typeface="微软雅黑" panose="020B0503020204020204" charset="-122"/>
              <a:ea typeface="微软雅黑" panose="020B0503020204020204" charset="-122"/>
              <a:sym typeface="+mn-ea"/>
            </a:endParaRPr>
          </a:p>
          <a:p>
            <a:pPr>
              <a:lnSpc>
                <a:spcPct val="200000"/>
              </a:lnSpc>
            </a:pPr>
            <a:endParaRPr lang="en-US" altLang="zh-CN" sz="1600" dirty="0">
              <a:solidFill>
                <a:schemeClr val="bg2">
                  <a:lumMod val="25000"/>
                </a:schemeClr>
              </a:solidFill>
              <a:latin typeface="微软雅黑" panose="020B0503020204020204" charset="-122"/>
              <a:ea typeface="微软雅黑" panose="020B0503020204020204" charset="-122"/>
            </a:endParaRPr>
          </a:p>
        </p:txBody>
      </p:sp>
      <p:grpSp>
        <p:nvGrpSpPr>
          <p:cNvPr id="8" name="组合 7"/>
          <p:cNvGrpSpPr/>
          <p:nvPr/>
        </p:nvGrpSpPr>
        <p:grpSpPr>
          <a:xfrm>
            <a:off x="328836" y="1568800"/>
            <a:ext cx="4107158" cy="476147"/>
            <a:chOff x="1265602" y="1767878"/>
            <a:chExt cx="4149156" cy="476147"/>
          </a:xfrm>
          <a:solidFill>
            <a:srgbClr val="5B9BD5"/>
          </a:solidFill>
        </p:grpSpPr>
        <p:sp>
          <p:nvSpPr>
            <p:cNvPr id="9" name="矩形 8"/>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5"/>
            <p:cNvSpPr txBox="1"/>
            <p:nvPr/>
          </p:nvSpPr>
          <p:spPr>
            <a:xfrm>
              <a:off x="1287619" y="1805896"/>
              <a:ext cx="4065036" cy="369332"/>
            </a:xfrm>
            <a:prstGeom prst="rect">
              <a:avLst/>
            </a:prstGeom>
            <a:grpFill/>
          </p:spPr>
          <p:txBody>
            <a:bodyPr wrap="square" rtlCol="0">
              <a:spAutoFit/>
            </a:bodyPr>
            <a:lstStyle/>
            <a:p>
              <a:pPr lvl="0" algn="ctr"/>
              <a:r>
                <a:rPr lang="zh-CN" altLang="en-US" dirty="0" smtClean="0">
                  <a:solidFill>
                    <a:schemeClr val="bg1"/>
                  </a:solidFill>
                  <a:latin typeface="微软雅黑" panose="020B0503020204020204" charset="-122"/>
                  <a:ea typeface="微软雅黑" panose="020B0503020204020204" charset="-122"/>
                </a:rPr>
                <a:t>二、</a:t>
              </a:r>
              <a:r>
                <a:rPr lang="zh-CN" altLang="zh-CN" dirty="0" smtClean="0">
                  <a:solidFill>
                    <a:schemeClr val="bg1"/>
                  </a:solidFill>
                  <a:latin typeface="微软雅黑" panose="020B0503020204020204" charset="-122"/>
                  <a:ea typeface="微软雅黑" panose="020B0503020204020204" charset="-122"/>
                </a:rPr>
                <a:t>打开</a:t>
              </a:r>
              <a:r>
                <a:rPr lang="zh-CN" altLang="zh-CN" dirty="0">
                  <a:solidFill>
                    <a:schemeClr val="bg1"/>
                  </a:solidFill>
                  <a:latin typeface="微软雅黑" panose="020B0503020204020204" charset="-122"/>
                  <a:ea typeface="微软雅黑" panose="020B0503020204020204" charset="-122"/>
                </a:rPr>
                <a:t>二维码供学生扫码报到</a:t>
              </a:r>
            </a:p>
          </p:txBody>
        </p:sp>
      </p:grpSp>
      <p:pic>
        <p:nvPicPr>
          <p:cNvPr id="2" name="图片 1"/>
          <p:cNvPicPr>
            <a:picLocks noChangeAspect="1"/>
          </p:cNvPicPr>
          <p:nvPr/>
        </p:nvPicPr>
        <p:blipFill>
          <a:blip r:embed="rId3"/>
          <a:stretch>
            <a:fillRect/>
          </a:stretch>
        </p:blipFill>
        <p:spPr>
          <a:xfrm>
            <a:off x="4672965" y="1569085"/>
            <a:ext cx="7324725" cy="4334510"/>
          </a:xfrm>
          <a:prstGeom prst="rect">
            <a:avLst/>
          </a:prstGeom>
        </p:spPr>
      </p:pic>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363294"/>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现场扫码报到</a:t>
            </a:r>
          </a:p>
        </p:txBody>
      </p:sp>
      <p:sp>
        <p:nvSpPr>
          <p:cNvPr id="7" name="Shape 267"/>
          <p:cNvSpPr/>
          <p:nvPr/>
        </p:nvSpPr>
        <p:spPr>
          <a:xfrm>
            <a:off x="3287406" y="363294"/>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sym typeface="+mn-ea"/>
              </a:rPr>
              <a:t>扫</a:t>
            </a:r>
            <a:r>
              <a:rPr lang="en-US" altLang="zh-CN" sz="3035" dirty="0"/>
              <a:t>PC</a:t>
            </a:r>
            <a:r>
              <a:rPr lang="zh-CN" altLang="en-US" sz="3035" dirty="0"/>
              <a:t>端码</a:t>
            </a:r>
          </a:p>
        </p:txBody>
      </p:sp>
    </p:spTree>
    <p:extLst>
      <p:ext uri="{BB962C8B-B14F-4D97-AF65-F5344CB8AC3E}">
        <p14:creationId xmlns:p14="http://schemas.microsoft.com/office/powerpoint/2010/main" val="2154815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8758" y="1565104"/>
            <a:ext cx="4107158" cy="476147"/>
            <a:chOff x="1265602" y="1767878"/>
            <a:chExt cx="4149156" cy="476147"/>
          </a:xfrm>
          <a:solidFill>
            <a:srgbClr val="5B9BD5"/>
          </a:solidFill>
        </p:grpSpPr>
        <p:sp>
          <p:nvSpPr>
            <p:cNvPr id="8" name="矩形 7"/>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5"/>
            <p:cNvSpPr txBox="1"/>
            <p:nvPr/>
          </p:nvSpPr>
          <p:spPr>
            <a:xfrm>
              <a:off x="1287619" y="1805896"/>
              <a:ext cx="4065036" cy="369332"/>
            </a:xfrm>
            <a:prstGeom prst="rect">
              <a:avLst/>
            </a:prstGeom>
            <a:grpFill/>
          </p:spPr>
          <p:txBody>
            <a:bodyPr wrap="square" rtlCol="0">
              <a:spAutoFit/>
            </a:bodyPr>
            <a:lstStyle/>
            <a:p>
              <a:pPr lvl="0"/>
              <a:r>
                <a:rPr lang="zh-CN" altLang="en-US" dirty="0">
                  <a:solidFill>
                    <a:schemeClr val="bg1"/>
                  </a:solidFill>
                  <a:latin typeface="微软雅黑" panose="020B0503020204020204" charset="-122"/>
                  <a:ea typeface="微软雅黑" panose="020B0503020204020204" charset="-122"/>
                </a:rPr>
                <a:t>三、手动报到</a:t>
              </a:r>
              <a:endParaRPr lang="zh-CN" altLang="zh-CN" dirty="0">
                <a:solidFill>
                  <a:schemeClr val="bg1"/>
                </a:solidFill>
                <a:latin typeface="微软雅黑" panose="020B0503020204020204" charset="-122"/>
                <a:ea typeface="微软雅黑" panose="020B0503020204020204" charset="-122"/>
              </a:endParaRPr>
            </a:p>
          </p:txBody>
        </p:sp>
      </p:grpSp>
      <p:sp>
        <p:nvSpPr>
          <p:cNvPr id="14" name="矩形 13"/>
          <p:cNvSpPr/>
          <p:nvPr/>
        </p:nvSpPr>
        <p:spPr>
          <a:xfrm>
            <a:off x="318135" y="2282825"/>
            <a:ext cx="4117975" cy="3319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3"/>
          <p:cNvSpPr txBox="1"/>
          <p:nvPr/>
        </p:nvSpPr>
        <p:spPr>
          <a:xfrm>
            <a:off x="360932" y="2282843"/>
            <a:ext cx="4119339" cy="3046095"/>
          </a:xfrm>
          <a:prstGeom prst="rect">
            <a:avLst/>
          </a:prstGeom>
          <a:noFill/>
        </p:spPr>
        <p:txBody>
          <a:bodyPr wrap="square" rtlCol="0">
            <a:spAutoFit/>
          </a:bodyPr>
          <a:lstStyle/>
          <a:p>
            <a:pPr>
              <a:lnSpc>
                <a:spcPct val="200000"/>
              </a:lnSpc>
            </a:pPr>
            <a:r>
              <a:rPr lang="en-US" altLang="zh-CN" sz="1600" dirty="0">
                <a:latin typeface="微软雅黑" panose="020B0503020204020204" charset="-122"/>
                <a:ea typeface="微软雅黑" panose="020B0503020204020204" charset="-122"/>
              </a:rPr>
              <a:t>      </a:t>
            </a:r>
            <a:r>
              <a:rPr lang="zh-CN" altLang="zh-CN" sz="1600" dirty="0">
                <a:latin typeface="微软雅黑" panose="020B0503020204020204" charset="-122"/>
                <a:ea typeface="微软雅黑" panose="020B0503020204020204" charset="-122"/>
              </a:rPr>
              <a:t>若新生</a:t>
            </a:r>
            <a:r>
              <a:rPr lang="zh-CN" altLang="en-US" sz="1600" dirty="0">
                <a:latin typeface="微软雅黑" panose="020B0503020204020204" charset="-122"/>
                <a:ea typeface="微软雅黑" panose="020B0503020204020204" charset="-122"/>
              </a:rPr>
              <a:t>因手机</a:t>
            </a:r>
            <a:r>
              <a:rPr lang="zh-CN" altLang="zh-CN" sz="1600" dirty="0">
                <a:latin typeface="微软雅黑" panose="020B0503020204020204" charset="-122"/>
                <a:ea typeface="微软雅黑" panose="020B0503020204020204" charset="-122"/>
              </a:rPr>
              <a:t>无网络、非智能机</a:t>
            </a:r>
            <a:r>
              <a:rPr lang="zh-CN" altLang="en-US" sz="1600" dirty="0">
                <a:latin typeface="微软雅黑" panose="020B0503020204020204" charset="-122"/>
                <a:ea typeface="微软雅黑" panose="020B0503020204020204" charset="-122"/>
              </a:rPr>
              <a:t>或</a:t>
            </a:r>
            <a:r>
              <a:rPr lang="zh-CN" altLang="zh-CN" sz="1600" dirty="0">
                <a:latin typeface="微软雅黑" panose="020B0503020204020204" charset="-122"/>
                <a:ea typeface="微软雅黑" panose="020B0503020204020204" charset="-122"/>
              </a:rPr>
              <a:t>无手机等原因而无法进行扫码时，迎新负责人可点击页面上的【手动报到】，输入新生的身份证号、学号、录取通知书编号或准考证号进行手动报到</a:t>
            </a:r>
            <a:r>
              <a:rPr lang="zh-CN" altLang="en-US" sz="1600" dirty="0">
                <a:latin typeface="微软雅黑" panose="020B0503020204020204" charset="-122"/>
                <a:ea typeface="微软雅黑" panose="020B0503020204020204" charset="-122"/>
              </a:rPr>
              <a:t>。输入有误则重新输入进行查询报到。</a:t>
            </a:r>
            <a:endParaRPr lang="zh-CN" altLang="zh-CN" sz="1600" dirty="0">
              <a:solidFill>
                <a:schemeClr val="bg2">
                  <a:lumMod val="25000"/>
                </a:schemeClr>
              </a:solidFill>
              <a:latin typeface="微软雅黑" panose="020B0503020204020204" charset="-122"/>
              <a:ea typeface="微软雅黑" panose="020B0503020204020204" charset="-122"/>
            </a:endParaRP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sp>
        <p:nvSpPr>
          <p:cNvPr id="263" name="Shape 263"/>
          <p:cNvSpPr/>
          <p:nvPr/>
        </p:nvSpPr>
        <p:spPr>
          <a:xfrm>
            <a:off x="839857" y="707732"/>
            <a:ext cx="2663456" cy="202565"/>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r>
              <a:rPr lang="en-US" sz="1330"/>
              <a:t>NEW SERVICE</a:t>
            </a:r>
          </a:p>
        </p:txBody>
      </p:sp>
      <p:pic>
        <p:nvPicPr>
          <p:cNvPr id="5" name="图片 4"/>
          <p:cNvPicPr>
            <a:picLocks noChangeAspect="1"/>
          </p:cNvPicPr>
          <p:nvPr/>
        </p:nvPicPr>
        <p:blipFill>
          <a:blip r:embed="rId3"/>
          <a:stretch>
            <a:fillRect/>
          </a:stretch>
        </p:blipFill>
        <p:spPr>
          <a:xfrm>
            <a:off x="4587240" y="1565275"/>
            <a:ext cx="7581900" cy="3686175"/>
          </a:xfrm>
          <a:prstGeom prst="rect">
            <a:avLst/>
          </a:prstGeom>
          <a:ln>
            <a:solidFill>
              <a:schemeClr val="accent1"/>
            </a:solidFill>
          </a:ln>
        </p:spPr>
      </p:pic>
      <p:pic>
        <p:nvPicPr>
          <p:cNvPr id="2" name="图片 1"/>
          <p:cNvPicPr>
            <a:picLocks noChangeAspect="1"/>
          </p:cNvPicPr>
          <p:nvPr/>
        </p:nvPicPr>
        <p:blipFill>
          <a:blip r:embed="rId4"/>
          <a:stretch>
            <a:fillRect/>
          </a:stretch>
        </p:blipFill>
        <p:spPr>
          <a:xfrm>
            <a:off x="4587240" y="1925320"/>
            <a:ext cx="7581900" cy="3592195"/>
          </a:xfrm>
          <a:prstGeom prst="rect">
            <a:avLst/>
          </a:prstGeom>
          <a:ln>
            <a:solidFill>
              <a:schemeClr val="accent1"/>
            </a:solidFill>
          </a:ln>
        </p:spPr>
      </p:pic>
      <p:sp>
        <p:nvSpPr>
          <p:cNvPr id="6" name="Shape 267"/>
          <p:cNvSpPr/>
          <p:nvPr/>
        </p:nvSpPr>
        <p:spPr>
          <a:xfrm>
            <a:off x="2496820" y="226695"/>
            <a:ext cx="3409950"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3035" dirty="0"/>
              <a:t>PC端扫码</a:t>
            </a:r>
            <a:endParaRPr lang="zh-CN" altLang="en-US" sz="3035" dirty="0"/>
          </a:p>
        </p:txBody>
      </p:sp>
    </p:spTree>
    <p:extLst>
      <p:ext uri="{BB962C8B-B14F-4D97-AF65-F5344CB8AC3E}">
        <p14:creationId xmlns:p14="http://schemas.microsoft.com/office/powerpoint/2010/main" val="29343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8758" y="1565104"/>
            <a:ext cx="4107158" cy="476147"/>
            <a:chOff x="1265602" y="1767878"/>
            <a:chExt cx="4149156" cy="476147"/>
          </a:xfrm>
          <a:solidFill>
            <a:srgbClr val="5B9BD5"/>
          </a:solidFill>
        </p:grpSpPr>
        <p:sp>
          <p:nvSpPr>
            <p:cNvPr id="8" name="矩形 7"/>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5"/>
            <p:cNvSpPr txBox="1"/>
            <p:nvPr/>
          </p:nvSpPr>
          <p:spPr>
            <a:xfrm>
              <a:off x="1287619" y="1805896"/>
              <a:ext cx="4065036" cy="368300"/>
            </a:xfrm>
            <a:prstGeom prst="rect">
              <a:avLst/>
            </a:prstGeom>
            <a:grpFill/>
          </p:spPr>
          <p:txBody>
            <a:bodyPr wrap="square" rtlCol="0">
              <a:spAutoFit/>
            </a:bodyPr>
            <a:lstStyle/>
            <a:p>
              <a:pPr lvl="0"/>
              <a:r>
                <a:rPr lang="zh-CN" altLang="en-US" dirty="0">
                  <a:solidFill>
                    <a:schemeClr val="bg1"/>
                  </a:solidFill>
                  <a:latin typeface="微软雅黑" panose="020B0503020204020204" charset="-122"/>
                  <a:ea typeface="微软雅黑" panose="020B0503020204020204" charset="-122"/>
                </a:rPr>
                <a:t>四、报到统计</a:t>
              </a:r>
              <a:endParaRPr lang="zh-CN" altLang="zh-CN" dirty="0">
                <a:solidFill>
                  <a:schemeClr val="bg1"/>
                </a:solidFill>
                <a:latin typeface="微软雅黑" panose="020B0503020204020204" charset="-122"/>
                <a:ea typeface="微软雅黑" panose="020B0503020204020204" charset="-122"/>
              </a:endParaRPr>
            </a:p>
          </p:txBody>
        </p:sp>
      </p:grpSp>
      <p:sp>
        <p:nvSpPr>
          <p:cNvPr id="14" name="矩形 13"/>
          <p:cNvSpPr/>
          <p:nvPr/>
        </p:nvSpPr>
        <p:spPr>
          <a:xfrm>
            <a:off x="318135" y="2282825"/>
            <a:ext cx="4117975" cy="2268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3"/>
          <p:cNvSpPr txBox="1"/>
          <p:nvPr/>
        </p:nvSpPr>
        <p:spPr>
          <a:xfrm>
            <a:off x="360932" y="2282843"/>
            <a:ext cx="4119339" cy="2061210"/>
          </a:xfrm>
          <a:prstGeom prst="rect">
            <a:avLst/>
          </a:prstGeom>
          <a:noFill/>
        </p:spPr>
        <p:txBody>
          <a:bodyPr wrap="square" rtlCol="0">
            <a:spAutoFit/>
          </a:bodyPr>
          <a:lstStyle/>
          <a:p>
            <a:pPr>
              <a:lnSpc>
                <a:spcPct val="200000"/>
              </a:lnSpc>
            </a:pPr>
            <a:r>
              <a:rPr lang="en-US" altLang="zh-CN" sz="16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sym typeface="Wingdings" panose="05000000000000000000" pitchFamily="2" charset="2"/>
              </a:rPr>
              <a:t>迎新负责人可查看报到当天新生的的报到实时情况。查看新生应报到人数、已报到人数、未报到人数和报到率，以及可根据折线图查看出当天的报到高峰期。</a:t>
            </a:r>
            <a:endParaRPr lang="zh-CN" altLang="zh-CN" sz="1600" dirty="0">
              <a:solidFill>
                <a:schemeClr val="bg2">
                  <a:lumMod val="25000"/>
                </a:schemeClr>
              </a:solidFill>
              <a:latin typeface="微软雅黑" panose="020B0503020204020204" charset="-122"/>
              <a:ea typeface="微软雅黑" panose="020B0503020204020204" charset="-122"/>
            </a:endParaRP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sp>
        <p:nvSpPr>
          <p:cNvPr id="263" name="Shape 263"/>
          <p:cNvSpPr/>
          <p:nvPr/>
        </p:nvSpPr>
        <p:spPr>
          <a:xfrm>
            <a:off x="839857" y="707732"/>
            <a:ext cx="2663456" cy="202565"/>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r>
              <a:rPr lang="en-US" sz="1330"/>
              <a:t>NEW SERVICE</a:t>
            </a:r>
          </a:p>
        </p:txBody>
      </p:sp>
      <p:pic>
        <p:nvPicPr>
          <p:cNvPr id="6" name="图片 5"/>
          <p:cNvPicPr>
            <a:picLocks noChangeAspect="1"/>
          </p:cNvPicPr>
          <p:nvPr/>
        </p:nvPicPr>
        <p:blipFill>
          <a:blip r:embed="rId3"/>
          <a:stretch>
            <a:fillRect/>
          </a:stretch>
        </p:blipFill>
        <p:spPr>
          <a:xfrm>
            <a:off x="4563745" y="1138555"/>
            <a:ext cx="7517765" cy="3750310"/>
          </a:xfrm>
          <a:prstGeom prst="rect">
            <a:avLst/>
          </a:prstGeom>
          <a:ln>
            <a:solidFill>
              <a:schemeClr val="accent1"/>
            </a:solidFill>
          </a:ln>
        </p:spPr>
      </p:pic>
      <p:sp>
        <p:nvSpPr>
          <p:cNvPr id="2" name="Shape 267"/>
          <p:cNvSpPr/>
          <p:nvPr/>
        </p:nvSpPr>
        <p:spPr>
          <a:xfrm>
            <a:off x="2496820" y="226695"/>
            <a:ext cx="3409950"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3035" dirty="0"/>
              <a:t>PC端扫码</a:t>
            </a:r>
            <a:endParaRPr lang="zh-CN" altLang="en-US" sz="3035" dirty="0"/>
          </a:p>
        </p:txBody>
      </p:sp>
    </p:spTree>
    <p:extLst>
      <p:ext uri="{BB962C8B-B14F-4D97-AF65-F5344CB8AC3E}">
        <p14:creationId xmlns:p14="http://schemas.microsoft.com/office/powerpoint/2010/main" val="328420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1021" r="75072"/>
          <a:stretch>
            <a:fillRect/>
          </a:stretch>
        </p:blipFill>
        <p:spPr bwMode="auto">
          <a:xfrm>
            <a:off x="659526" y="80033"/>
            <a:ext cx="874637"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24927"/>
          <a:stretch>
            <a:fillRect/>
          </a:stretch>
        </p:blipFill>
        <p:spPr bwMode="auto">
          <a:xfrm>
            <a:off x="1534163" y="80033"/>
            <a:ext cx="2530543"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cxnSp>
        <p:nvCxnSpPr>
          <p:cNvPr id="3" name="直接连接符 2"/>
          <p:cNvCxnSpPr/>
          <p:nvPr/>
        </p:nvCxnSpPr>
        <p:spPr>
          <a:xfrm>
            <a:off x="608076" y="885846"/>
            <a:ext cx="10975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076" y="924737"/>
            <a:ext cx="10975849" cy="0"/>
          </a:xfrm>
          <a:prstGeom prst="line">
            <a:avLst/>
          </a:prstGeom>
          <a:ln w="28575">
            <a:solidFill>
              <a:srgbClr val="12397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941" y="44249"/>
            <a:ext cx="1308034" cy="784820"/>
          </a:xfrm>
          <a:prstGeom prst="rect">
            <a:avLst/>
          </a:prstGeom>
          <a:effectLst>
            <a:reflection stA="0" endPos="65000" dist="50800" dir="5400000" sy="-100000" algn="bl" rotWithShape="0"/>
          </a:effectLst>
        </p:spPr>
      </p:pic>
      <p:sp>
        <p:nvSpPr>
          <p:cNvPr id="7" name="文本框 23"/>
          <p:cNvSpPr txBox="1"/>
          <p:nvPr/>
        </p:nvSpPr>
        <p:spPr>
          <a:xfrm>
            <a:off x="3015865" y="2116840"/>
            <a:ext cx="5544732" cy="3538220"/>
          </a:xfrm>
          <a:prstGeom prst="rect">
            <a:avLst/>
          </a:prstGeom>
          <a:noFill/>
        </p:spPr>
        <p:txBody>
          <a:bodyPr wrap="square" rtlCol="0">
            <a:spAutoFit/>
          </a:bodyPr>
          <a:lstStyle/>
          <a:p>
            <a:pPr>
              <a:lnSpc>
                <a:spcPct val="200000"/>
              </a:lnSpc>
            </a:pPr>
            <a:r>
              <a:rPr lang="en-US" altLang="zh-CN" sz="1600" dirty="0">
                <a:solidFill>
                  <a:schemeClr val="bg2">
                    <a:lumMod val="25000"/>
                  </a:schemeClr>
                </a:solidFill>
                <a:latin typeface="微软雅黑" panose="020B0503020204020204" charset="-122"/>
                <a:ea typeface="微软雅黑" panose="020B0503020204020204" charset="-122"/>
              </a:rPr>
              <a:t>       </a:t>
            </a:r>
            <a:r>
              <a:rPr lang="zh-CN" sz="1600" dirty="0">
                <a:solidFill>
                  <a:schemeClr val="bg2">
                    <a:lumMod val="25000"/>
                  </a:schemeClr>
                </a:solidFill>
                <a:latin typeface="微软雅黑" panose="020B0503020204020204" charset="-122"/>
                <a:ea typeface="微软雅黑" panose="020B0503020204020204" charset="-122"/>
                <a:sym typeface="+mn-ea"/>
              </a:rPr>
              <a:t>易班纳新·高校迎新以数字化迎新作为基本理念，结合学校实际情况，为新生提供便捷、高效、温馨的易班纳新·高校迎新，从新生入学前就开始树立易班良好品牌。为学校职能部门及各院系提供一体化的迎新管理平台，加强参加迎新的各个部门之间的信息流通和工作配合，</a:t>
            </a:r>
            <a:r>
              <a:rPr lang="zh-CN" altLang="zh-CN" sz="1600" dirty="0">
                <a:solidFill>
                  <a:schemeClr val="bg2">
                    <a:lumMod val="25000"/>
                  </a:schemeClr>
                </a:solidFill>
                <a:latin typeface="微软雅黑" panose="020B0503020204020204" charset="-122"/>
                <a:ea typeface="微软雅黑" panose="020B0503020204020204" charset="-122"/>
                <a:sym typeface="+mn-ea"/>
              </a:rPr>
              <a:t>做好学生入学前的相关信息采集工作，</a:t>
            </a:r>
            <a:r>
              <a:rPr lang="zh-CN" sz="1600" dirty="0">
                <a:solidFill>
                  <a:schemeClr val="bg2">
                    <a:lumMod val="25000"/>
                  </a:schemeClr>
                </a:solidFill>
                <a:latin typeface="微软雅黑" panose="020B0503020204020204" charset="-122"/>
                <a:ea typeface="微软雅黑" panose="020B0503020204020204" charset="-122"/>
                <a:sym typeface="+mn-ea"/>
              </a:rPr>
              <a:t>新生信息能够及时、准确更新，从而提高学校各相关部门工作效率，减轻工作负担。</a:t>
            </a:r>
          </a:p>
        </p:txBody>
      </p:sp>
      <p:grpSp>
        <p:nvGrpSpPr>
          <p:cNvPr id="8" name="组合 7"/>
          <p:cNvGrpSpPr/>
          <p:nvPr/>
        </p:nvGrpSpPr>
        <p:grpSpPr>
          <a:xfrm>
            <a:off x="3015865" y="1482469"/>
            <a:ext cx="5467349" cy="476147"/>
            <a:chOff x="1265602" y="1767878"/>
            <a:chExt cx="4149156" cy="476147"/>
          </a:xfrm>
          <a:solidFill>
            <a:srgbClr val="5B9BD5"/>
          </a:solidFill>
        </p:grpSpPr>
        <p:sp>
          <p:nvSpPr>
            <p:cNvPr id="9" name="矩形 8"/>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文本框 25"/>
            <p:cNvSpPr txBox="1"/>
            <p:nvPr/>
          </p:nvSpPr>
          <p:spPr>
            <a:xfrm>
              <a:off x="1287619" y="1805896"/>
              <a:ext cx="4065036" cy="368300"/>
            </a:xfrm>
            <a:prstGeom prst="rect">
              <a:avLst/>
            </a:prstGeom>
            <a:grpFill/>
          </p:spPr>
          <p:txBody>
            <a:bodyPr wrap="square" rtlCol="0">
              <a:spAutoFit/>
            </a:bodyPr>
            <a:lstStyle/>
            <a:p>
              <a:pPr algn="ct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易班纳新·高校迎新</a:t>
              </a:r>
              <a:r>
                <a:rPr lang="en-US" altLang="zh-CN" dirty="0">
                  <a:solidFill>
                    <a:schemeClr val="bg1"/>
                  </a:solidFill>
                  <a:latin typeface="微软雅黑" panose="020B0503020204020204" charset="-122"/>
                  <a:ea typeface="微软雅黑" panose="020B0503020204020204" charset="-122"/>
                </a:rPr>
                <a:t>》</a:t>
              </a:r>
              <a:endParaRPr lang="zh-CN" altLang="en-US" dirty="0">
                <a:solidFill>
                  <a:schemeClr val="bg1"/>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84904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Effect>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8758" y="1565104"/>
            <a:ext cx="4107158" cy="476147"/>
            <a:chOff x="1265602" y="1767878"/>
            <a:chExt cx="4149156" cy="476147"/>
          </a:xfrm>
          <a:solidFill>
            <a:srgbClr val="5B9BD5"/>
          </a:solidFill>
        </p:grpSpPr>
        <p:sp>
          <p:nvSpPr>
            <p:cNvPr id="8" name="矩形 7"/>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5"/>
            <p:cNvSpPr txBox="1"/>
            <p:nvPr/>
          </p:nvSpPr>
          <p:spPr>
            <a:xfrm>
              <a:off x="1287619" y="1805896"/>
              <a:ext cx="4065036" cy="368300"/>
            </a:xfrm>
            <a:prstGeom prst="rect">
              <a:avLst/>
            </a:prstGeom>
            <a:grpFill/>
          </p:spPr>
          <p:txBody>
            <a:bodyPr wrap="square" rtlCol="0">
              <a:spAutoFit/>
            </a:bodyPr>
            <a:lstStyle/>
            <a:p>
              <a:pPr lvl="0"/>
              <a:r>
                <a:rPr lang="zh-CN" altLang="en-US" dirty="0">
                  <a:solidFill>
                    <a:schemeClr val="bg1"/>
                  </a:solidFill>
                  <a:latin typeface="微软雅黑" panose="020B0503020204020204" charset="-122"/>
                  <a:ea typeface="微软雅黑" panose="020B0503020204020204" charset="-122"/>
                </a:rPr>
                <a:t>一、</a:t>
              </a:r>
              <a:r>
                <a:rPr lang="en-US" altLang="zh-CN" dirty="0">
                  <a:solidFill>
                    <a:schemeClr val="bg1"/>
                  </a:solidFill>
                  <a:latin typeface="微软雅黑" panose="020B0503020204020204" charset="-122"/>
                  <a:ea typeface="微软雅黑" panose="020B0503020204020204" charset="-122"/>
                </a:rPr>
                <a:t>APP</a:t>
              </a:r>
              <a:r>
                <a:rPr lang="zh-CN" altLang="en-US" dirty="0">
                  <a:solidFill>
                    <a:schemeClr val="bg1"/>
                  </a:solidFill>
                  <a:latin typeface="微软雅黑" panose="020B0503020204020204" charset="-122"/>
                  <a:ea typeface="微软雅黑" panose="020B0503020204020204" charset="-122"/>
                </a:rPr>
                <a:t>端扫码</a:t>
              </a:r>
            </a:p>
          </p:txBody>
        </p:sp>
      </p:grpSp>
      <p:sp>
        <p:nvSpPr>
          <p:cNvPr id="14" name="矩形 13"/>
          <p:cNvSpPr/>
          <p:nvPr/>
        </p:nvSpPr>
        <p:spPr>
          <a:xfrm>
            <a:off x="318135" y="2282825"/>
            <a:ext cx="4117975" cy="2268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3"/>
          <p:cNvSpPr txBox="1"/>
          <p:nvPr/>
        </p:nvSpPr>
        <p:spPr>
          <a:xfrm>
            <a:off x="360932" y="2282843"/>
            <a:ext cx="4119339" cy="1568450"/>
          </a:xfrm>
          <a:prstGeom prst="rect">
            <a:avLst/>
          </a:prstGeom>
          <a:noFill/>
        </p:spPr>
        <p:txBody>
          <a:bodyPr wrap="square" rtlCol="0">
            <a:spAutoFit/>
          </a:bodyPr>
          <a:lstStyle/>
          <a:p>
            <a:pPr>
              <a:lnSpc>
                <a:spcPct val="200000"/>
              </a:lnSpc>
            </a:pPr>
            <a:r>
              <a:rPr lang="en-US" altLang="zh-CN" sz="1600" dirty="0">
                <a:latin typeface="微软雅黑" panose="020B0503020204020204" charset="-122"/>
                <a:ea typeface="微软雅黑" panose="020B0503020204020204" charset="-122"/>
              </a:rPr>
              <a:t>    </a:t>
            </a:r>
            <a:r>
              <a:rPr lang="en-US" altLang="zh-CN" sz="1600" b="1" dirty="0">
                <a:solidFill>
                  <a:srgbClr val="FF0000"/>
                </a:solidFill>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现场</a:t>
            </a:r>
            <a:r>
              <a:rPr lang="zh-CN" altLang="en-US" sz="1600" dirty="0">
                <a:latin typeface="微软雅黑" panose="020B0503020204020204" charset="-122"/>
                <a:ea typeface="微软雅黑" panose="020B0503020204020204" charset="-122"/>
                <a:sym typeface="Wingdings" panose="05000000000000000000" pitchFamily="2" charset="2"/>
              </a:rPr>
              <a:t>迎新负责人登录易班网</a:t>
            </a:r>
            <a:r>
              <a:rPr lang="en-US" altLang="zh-CN" sz="1600" dirty="0">
                <a:latin typeface="微软雅黑" panose="020B0503020204020204" charset="-122"/>
                <a:ea typeface="微软雅黑" panose="020B0503020204020204" charset="-122"/>
                <a:sym typeface="Wingdings" panose="05000000000000000000" pitchFamily="2" charset="2"/>
              </a:rPr>
              <a:t>APP</a:t>
            </a:r>
            <a:r>
              <a:rPr lang="zh-CN" altLang="en-US" sz="1600" dirty="0">
                <a:latin typeface="微软雅黑" panose="020B0503020204020204" charset="-122"/>
                <a:ea typeface="微软雅黑" panose="020B0503020204020204" charset="-122"/>
                <a:sym typeface="Wingdings" panose="05000000000000000000" pitchFamily="2" charset="2"/>
              </a:rPr>
              <a:t>，点击校本化进入我的大学后，点击【现场迎新】，进入手机端扫码页面。</a:t>
            </a:r>
            <a:endParaRPr lang="zh-CN" altLang="en-US" sz="1600" dirty="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sp>
        <p:nvSpPr>
          <p:cNvPr id="263" name="Shape 263"/>
          <p:cNvSpPr/>
          <p:nvPr/>
        </p:nvSpPr>
        <p:spPr>
          <a:xfrm>
            <a:off x="839857" y="707732"/>
            <a:ext cx="2663456" cy="202565"/>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r>
              <a:rPr lang="en-US" sz="1330"/>
              <a:t>NEW SERVICE</a:t>
            </a:r>
          </a:p>
        </p:txBody>
      </p:sp>
      <p:sp>
        <p:nvSpPr>
          <p:cNvPr id="3" name="Shape 267"/>
          <p:cNvSpPr/>
          <p:nvPr/>
        </p:nvSpPr>
        <p:spPr>
          <a:xfrm>
            <a:off x="2496820" y="226695"/>
            <a:ext cx="3257550"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3035" dirty="0"/>
              <a:t>APP端扫码</a:t>
            </a:r>
            <a:endParaRPr lang="zh-CN" altLang="en-US" sz="3035" dirty="0"/>
          </a:p>
        </p:txBody>
      </p:sp>
      <p:pic>
        <p:nvPicPr>
          <p:cNvPr id="5" name="图片 4"/>
          <p:cNvPicPr>
            <a:picLocks noChangeAspect="1"/>
          </p:cNvPicPr>
          <p:nvPr/>
        </p:nvPicPr>
        <p:blipFill>
          <a:blip r:embed="rId3"/>
          <a:stretch>
            <a:fillRect/>
          </a:stretch>
        </p:blipFill>
        <p:spPr>
          <a:xfrm>
            <a:off x="6003925" y="318770"/>
            <a:ext cx="3496945" cy="6220460"/>
          </a:xfrm>
          <a:prstGeom prst="rect">
            <a:avLst/>
          </a:prstGeom>
          <a:ln>
            <a:solidFill>
              <a:schemeClr val="accent1"/>
            </a:solidFill>
          </a:ln>
        </p:spPr>
      </p:pic>
      <p:pic>
        <p:nvPicPr>
          <p:cNvPr id="10" name="图片 9"/>
          <p:cNvPicPr>
            <a:picLocks noChangeAspect="1"/>
          </p:cNvPicPr>
          <p:nvPr/>
        </p:nvPicPr>
        <p:blipFill>
          <a:blip r:embed="rId4"/>
          <a:stretch>
            <a:fillRect/>
          </a:stretch>
        </p:blipFill>
        <p:spPr>
          <a:xfrm>
            <a:off x="8070850" y="690245"/>
            <a:ext cx="3455035" cy="6122670"/>
          </a:xfrm>
          <a:prstGeom prst="rect">
            <a:avLst/>
          </a:prstGeom>
          <a:ln>
            <a:solidFill>
              <a:schemeClr val="accent1"/>
            </a:solidFill>
          </a:ln>
        </p:spPr>
      </p:pic>
    </p:spTree>
    <p:extLst>
      <p:ext uri="{BB962C8B-B14F-4D97-AF65-F5344CB8AC3E}">
        <p14:creationId xmlns:p14="http://schemas.microsoft.com/office/powerpoint/2010/main" val="9038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8758" y="1565104"/>
            <a:ext cx="4107158" cy="476147"/>
            <a:chOff x="1265602" y="1767878"/>
            <a:chExt cx="4149156" cy="476147"/>
          </a:xfrm>
          <a:solidFill>
            <a:srgbClr val="5B9BD5"/>
          </a:solidFill>
        </p:grpSpPr>
        <p:sp>
          <p:nvSpPr>
            <p:cNvPr id="8" name="矩形 7"/>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5"/>
            <p:cNvSpPr txBox="1"/>
            <p:nvPr/>
          </p:nvSpPr>
          <p:spPr>
            <a:xfrm>
              <a:off x="1287619" y="1805896"/>
              <a:ext cx="4065036" cy="368300"/>
            </a:xfrm>
            <a:prstGeom prst="rect">
              <a:avLst/>
            </a:prstGeom>
            <a:grpFill/>
          </p:spPr>
          <p:txBody>
            <a:bodyPr wrap="square" rtlCol="0">
              <a:spAutoFit/>
            </a:bodyPr>
            <a:lstStyle/>
            <a:p>
              <a:pPr lvl="0"/>
              <a:r>
                <a:rPr lang="zh-CN" altLang="en-US" dirty="0">
                  <a:solidFill>
                    <a:schemeClr val="bg1"/>
                  </a:solidFill>
                  <a:latin typeface="微软雅黑" panose="020B0503020204020204" charset="-122"/>
                  <a:ea typeface="微软雅黑" panose="020B0503020204020204" charset="-122"/>
                </a:rPr>
                <a:t>二、</a:t>
              </a:r>
              <a:r>
                <a:rPr lang="en-US" altLang="zh-CN" dirty="0">
                  <a:solidFill>
                    <a:schemeClr val="bg1"/>
                  </a:solidFill>
                  <a:latin typeface="微软雅黑" panose="020B0503020204020204" charset="-122"/>
                  <a:ea typeface="微软雅黑" panose="020B0503020204020204" charset="-122"/>
                </a:rPr>
                <a:t>APP</a:t>
              </a:r>
              <a:r>
                <a:rPr lang="zh-CN" altLang="en-US" dirty="0">
                  <a:solidFill>
                    <a:schemeClr val="bg1"/>
                  </a:solidFill>
                  <a:latin typeface="微软雅黑" panose="020B0503020204020204" charset="-122"/>
                  <a:ea typeface="微软雅黑" panose="020B0503020204020204" charset="-122"/>
                </a:rPr>
                <a:t>端扫码</a:t>
              </a:r>
            </a:p>
          </p:txBody>
        </p:sp>
      </p:grpSp>
      <p:sp>
        <p:nvSpPr>
          <p:cNvPr id="14" name="矩形 13"/>
          <p:cNvSpPr/>
          <p:nvPr/>
        </p:nvSpPr>
        <p:spPr>
          <a:xfrm>
            <a:off x="318135" y="2282825"/>
            <a:ext cx="4117975" cy="3014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3"/>
          <p:cNvSpPr txBox="1"/>
          <p:nvPr/>
        </p:nvSpPr>
        <p:spPr>
          <a:xfrm>
            <a:off x="406652" y="2282843"/>
            <a:ext cx="4119339" cy="2061210"/>
          </a:xfrm>
          <a:prstGeom prst="rect">
            <a:avLst/>
          </a:prstGeom>
          <a:noFill/>
        </p:spPr>
        <p:txBody>
          <a:bodyPr wrap="square" rtlCol="0">
            <a:spAutoFit/>
          </a:bodyPr>
          <a:lstStyle/>
          <a:p>
            <a:pPr>
              <a:lnSpc>
                <a:spcPct val="200000"/>
              </a:lnSpc>
            </a:pPr>
            <a:r>
              <a:rPr lang="en-US" altLang="zh-CN" sz="1600" dirty="0">
                <a:latin typeface="微软雅黑" panose="020B0503020204020204" charset="-122"/>
                <a:ea typeface="微软雅黑" panose="020B0503020204020204" charset="-122"/>
              </a:rPr>
              <a:t>     </a:t>
            </a:r>
            <a:r>
              <a:rPr lang="zh-CN" sz="1600" dirty="0">
                <a:latin typeface="微软雅黑" panose="020B0503020204020204" charset="-122"/>
                <a:ea typeface="微软雅黑" panose="020B0503020204020204" charset="-122"/>
              </a:rPr>
              <a:t>扫码报到：现场迎新负责人将自己手机端的二维码提供给新生进行扫码报到；，扫码成功，则吐司提示</a:t>
            </a:r>
            <a:r>
              <a:rPr lang="en-US" altLang="zh-CN" sz="1600" dirty="0">
                <a:latin typeface="微软雅黑" panose="020B0503020204020204" charset="-122"/>
                <a:ea typeface="微软雅黑" panose="020B0503020204020204" charset="-122"/>
              </a:rPr>
              <a:t>“XXX</a:t>
            </a:r>
            <a:r>
              <a:rPr lang="zh-CN" altLang="en-US" sz="1600" dirty="0">
                <a:latin typeface="微软雅黑" panose="020B0503020204020204" charset="-122"/>
                <a:ea typeface="微软雅黑" panose="020B0503020204020204" charset="-122"/>
              </a:rPr>
              <a:t>，欢迎你</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，即表示新生报到成功；</a:t>
            </a:r>
            <a:endParaRPr lang="zh-CN" altLang="en-US" sz="1600" dirty="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sp>
        <p:nvSpPr>
          <p:cNvPr id="263" name="Shape 263"/>
          <p:cNvSpPr/>
          <p:nvPr/>
        </p:nvSpPr>
        <p:spPr>
          <a:xfrm>
            <a:off x="839857" y="707732"/>
            <a:ext cx="2663456" cy="202565"/>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r>
              <a:rPr lang="en-US" sz="1330"/>
              <a:t>NEW SERVICE</a:t>
            </a:r>
          </a:p>
        </p:txBody>
      </p:sp>
      <p:pic>
        <p:nvPicPr>
          <p:cNvPr id="2" name="图片 1"/>
          <p:cNvPicPr>
            <a:picLocks noChangeAspect="1"/>
          </p:cNvPicPr>
          <p:nvPr/>
        </p:nvPicPr>
        <p:blipFill>
          <a:blip r:embed="rId3"/>
          <a:stretch>
            <a:fillRect/>
          </a:stretch>
        </p:blipFill>
        <p:spPr>
          <a:xfrm>
            <a:off x="6447155" y="329565"/>
            <a:ext cx="3491865" cy="6198870"/>
          </a:xfrm>
          <a:prstGeom prst="rect">
            <a:avLst/>
          </a:prstGeom>
          <a:ln>
            <a:solidFill>
              <a:schemeClr val="accent1"/>
            </a:solidFill>
          </a:ln>
        </p:spPr>
      </p:pic>
      <p:pic>
        <p:nvPicPr>
          <p:cNvPr id="12" name="图片 11"/>
          <p:cNvPicPr>
            <a:picLocks noChangeAspect="1"/>
          </p:cNvPicPr>
          <p:nvPr/>
        </p:nvPicPr>
        <p:blipFill>
          <a:blip r:embed="rId4"/>
          <a:stretch>
            <a:fillRect/>
          </a:stretch>
        </p:blipFill>
        <p:spPr>
          <a:xfrm>
            <a:off x="7440930" y="542925"/>
            <a:ext cx="3501390" cy="6172200"/>
          </a:xfrm>
          <a:prstGeom prst="rect">
            <a:avLst/>
          </a:prstGeom>
          <a:ln>
            <a:solidFill>
              <a:schemeClr val="accent1"/>
            </a:solidFill>
          </a:ln>
        </p:spPr>
      </p:pic>
      <p:sp>
        <p:nvSpPr>
          <p:cNvPr id="16" name="Shape 267"/>
          <p:cNvSpPr/>
          <p:nvPr/>
        </p:nvSpPr>
        <p:spPr>
          <a:xfrm>
            <a:off x="2496820" y="226695"/>
            <a:ext cx="3257550"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3035" dirty="0"/>
              <a:t>APP端扫码</a:t>
            </a:r>
            <a:endParaRPr lang="zh-CN" altLang="en-US" sz="3035" dirty="0"/>
          </a:p>
        </p:txBody>
      </p:sp>
    </p:spTree>
    <p:extLst>
      <p:ext uri="{BB962C8B-B14F-4D97-AF65-F5344CB8AC3E}">
        <p14:creationId xmlns:p14="http://schemas.microsoft.com/office/powerpoint/2010/main" val="41598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8758" y="1565104"/>
            <a:ext cx="4107158" cy="476147"/>
            <a:chOff x="1265602" y="1767878"/>
            <a:chExt cx="4149156" cy="476147"/>
          </a:xfrm>
          <a:solidFill>
            <a:srgbClr val="5B9BD5"/>
          </a:solidFill>
        </p:grpSpPr>
        <p:sp>
          <p:nvSpPr>
            <p:cNvPr id="8" name="矩形 7"/>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5"/>
            <p:cNvSpPr txBox="1"/>
            <p:nvPr/>
          </p:nvSpPr>
          <p:spPr>
            <a:xfrm>
              <a:off x="1287619" y="1805896"/>
              <a:ext cx="4065036" cy="368300"/>
            </a:xfrm>
            <a:prstGeom prst="rect">
              <a:avLst/>
            </a:prstGeom>
            <a:grpFill/>
          </p:spPr>
          <p:txBody>
            <a:bodyPr wrap="square" rtlCol="0">
              <a:spAutoFit/>
            </a:bodyPr>
            <a:lstStyle/>
            <a:p>
              <a:pPr lvl="0"/>
              <a:r>
                <a:rPr lang="zh-CN" altLang="en-US" dirty="0">
                  <a:solidFill>
                    <a:schemeClr val="bg1"/>
                  </a:solidFill>
                  <a:latin typeface="微软雅黑" panose="020B0503020204020204" charset="-122"/>
                  <a:ea typeface="微软雅黑" panose="020B0503020204020204" charset="-122"/>
                </a:rPr>
                <a:t>三、</a:t>
              </a:r>
              <a:r>
                <a:rPr lang="en-US" altLang="zh-CN" dirty="0">
                  <a:solidFill>
                    <a:schemeClr val="bg1"/>
                  </a:solidFill>
                  <a:latin typeface="微软雅黑" panose="020B0503020204020204" charset="-122"/>
                  <a:ea typeface="微软雅黑" panose="020B0503020204020204" charset="-122"/>
                </a:rPr>
                <a:t>APP</a:t>
              </a:r>
              <a:r>
                <a:rPr lang="zh-CN" altLang="en-US" dirty="0">
                  <a:solidFill>
                    <a:schemeClr val="bg1"/>
                  </a:solidFill>
                  <a:latin typeface="微软雅黑" panose="020B0503020204020204" charset="-122"/>
                  <a:ea typeface="微软雅黑" panose="020B0503020204020204" charset="-122"/>
                </a:rPr>
                <a:t>端手动</a:t>
              </a:r>
            </a:p>
          </p:txBody>
        </p:sp>
      </p:grpSp>
      <p:sp>
        <p:nvSpPr>
          <p:cNvPr id="14" name="矩形 13"/>
          <p:cNvSpPr/>
          <p:nvPr/>
        </p:nvSpPr>
        <p:spPr>
          <a:xfrm>
            <a:off x="318135" y="2282825"/>
            <a:ext cx="4117975" cy="3014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3"/>
          <p:cNvSpPr txBox="1"/>
          <p:nvPr/>
        </p:nvSpPr>
        <p:spPr>
          <a:xfrm>
            <a:off x="406652" y="2282843"/>
            <a:ext cx="4119339" cy="2061210"/>
          </a:xfrm>
          <a:prstGeom prst="rect">
            <a:avLst/>
          </a:prstGeom>
          <a:noFill/>
        </p:spPr>
        <p:txBody>
          <a:bodyPr wrap="square" rtlCol="0">
            <a:spAutoFit/>
          </a:bodyPr>
          <a:lstStyle/>
          <a:p>
            <a:pPr>
              <a:lnSpc>
                <a:spcPct val="200000"/>
              </a:lnSpc>
            </a:pPr>
            <a:r>
              <a:rPr lang="en-US" altLang="zh-CN" sz="1600" dirty="0">
                <a:latin typeface="微软雅黑" panose="020B0503020204020204" charset="-122"/>
                <a:ea typeface="微软雅黑" panose="020B0503020204020204" charset="-122"/>
              </a:rPr>
              <a:t>    </a:t>
            </a:r>
            <a:r>
              <a:rPr lang="zh-CN" altLang="en-US" sz="1600" dirty="0">
                <a:solidFill>
                  <a:schemeClr val="bg2">
                    <a:lumMod val="25000"/>
                  </a:schemeClr>
                </a:solidFill>
                <a:latin typeface="微软雅黑" panose="020B0503020204020204" charset="-122"/>
                <a:ea typeface="微软雅黑" panose="020B0503020204020204" charset="-122"/>
                <a:sym typeface="Wingdings" panose="05000000000000000000" pitchFamily="2" charset="2"/>
              </a:rPr>
              <a:t>手动报到：针对无法扫码的新生，则可切换至手动报到，根据系统导入的新生字段，输入对应信息，进行查询报到。</a:t>
            </a:r>
          </a:p>
          <a:p>
            <a:pPr>
              <a:lnSpc>
                <a:spcPct val="200000"/>
              </a:lnSpc>
            </a:pPr>
            <a:r>
              <a:rPr lang="zh-CN" altLang="en-US" sz="1600" dirty="0">
                <a:solidFill>
                  <a:schemeClr val="bg2">
                    <a:lumMod val="25000"/>
                  </a:schemeClr>
                </a:solidFill>
                <a:latin typeface="微软雅黑" panose="020B0503020204020204" charset="-122"/>
                <a:ea typeface="微软雅黑" panose="020B0503020204020204" charset="-122"/>
                <a:sym typeface="Wingdings" panose="05000000000000000000" pitchFamily="2" charset="2"/>
              </a:rPr>
              <a:t>输入对应字段后，点击【查询】</a:t>
            </a: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sp>
        <p:nvSpPr>
          <p:cNvPr id="263" name="Shape 263"/>
          <p:cNvSpPr/>
          <p:nvPr/>
        </p:nvSpPr>
        <p:spPr>
          <a:xfrm>
            <a:off x="839857" y="707732"/>
            <a:ext cx="2663456" cy="202565"/>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r>
              <a:rPr lang="en-US" sz="1330"/>
              <a:t>NEW SERVICE</a:t>
            </a:r>
          </a:p>
        </p:txBody>
      </p:sp>
      <p:pic>
        <p:nvPicPr>
          <p:cNvPr id="6" name="图片 5"/>
          <p:cNvPicPr>
            <a:picLocks noChangeAspect="1"/>
          </p:cNvPicPr>
          <p:nvPr/>
        </p:nvPicPr>
        <p:blipFill>
          <a:blip r:embed="rId3"/>
          <a:stretch>
            <a:fillRect/>
          </a:stretch>
        </p:blipFill>
        <p:spPr>
          <a:xfrm>
            <a:off x="5981065" y="394970"/>
            <a:ext cx="3507105" cy="6068060"/>
          </a:xfrm>
          <a:prstGeom prst="rect">
            <a:avLst/>
          </a:prstGeom>
          <a:ln>
            <a:solidFill>
              <a:schemeClr val="accent1"/>
            </a:solidFill>
          </a:ln>
        </p:spPr>
      </p:pic>
      <p:pic>
        <p:nvPicPr>
          <p:cNvPr id="10" name="图片 9"/>
          <p:cNvPicPr>
            <a:picLocks noChangeAspect="1"/>
          </p:cNvPicPr>
          <p:nvPr/>
        </p:nvPicPr>
        <p:blipFill>
          <a:blip r:embed="rId4"/>
          <a:stretch>
            <a:fillRect/>
          </a:stretch>
        </p:blipFill>
        <p:spPr>
          <a:xfrm>
            <a:off x="6706235" y="633095"/>
            <a:ext cx="3564255" cy="6313805"/>
          </a:xfrm>
          <a:prstGeom prst="rect">
            <a:avLst/>
          </a:prstGeom>
          <a:ln>
            <a:solidFill>
              <a:schemeClr val="accent1"/>
            </a:solidFill>
          </a:ln>
        </p:spPr>
      </p:pic>
      <p:pic>
        <p:nvPicPr>
          <p:cNvPr id="12" name="图片 11"/>
          <p:cNvPicPr>
            <a:picLocks noChangeAspect="1"/>
          </p:cNvPicPr>
          <p:nvPr/>
        </p:nvPicPr>
        <p:blipFill>
          <a:blip r:embed="rId5"/>
          <a:stretch>
            <a:fillRect/>
          </a:stretch>
        </p:blipFill>
        <p:spPr>
          <a:xfrm>
            <a:off x="7853045" y="708025"/>
            <a:ext cx="3488690" cy="6179820"/>
          </a:xfrm>
          <a:prstGeom prst="rect">
            <a:avLst/>
          </a:prstGeom>
          <a:ln>
            <a:solidFill>
              <a:schemeClr val="accent1"/>
            </a:solidFill>
          </a:ln>
        </p:spPr>
      </p:pic>
      <p:sp>
        <p:nvSpPr>
          <p:cNvPr id="13" name="Shape 267"/>
          <p:cNvSpPr/>
          <p:nvPr/>
        </p:nvSpPr>
        <p:spPr>
          <a:xfrm>
            <a:off x="2496820" y="226695"/>
            <a:ext cx="3257550"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3035" dirty="0"/>
              <a:t>APP端扫码</a:t>
            </a:r>
            <a:endParaRPr lang="zh-CN" altLang="en-US" sz="3035" dirty="0"/>
          </a:p>
        </p:txBody>
      </p:sp>
    </p:spTree>
    <p:extLst>
      <p:ext uri="{BB962C8B-B14F-4D97-AF65-F5344CB8AC3E}">
        <p14:creationId xmlns:p14="http://schemas.microsoft.com/office/powerpoint/2010/main" val="164447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8758" y="1565104"/>
            <a:ext cx="4107158" cy="476147"/>
            <a:chOff x="1265602" y="1767878"/>
            <a:chExt cx="4149156" cy="476147"/>
          </a:xfrm>
          <a:solidFill>
            <a:srgbClr val="5B9BD5"/>
          </a:solidFill>
        </p:grpSpPr>
        <p:sp>
          <p:nvSpPr>
            <p:cNvPr id="8" name="矩形 7"/>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5"/>
            <p:cNvSpPr txBox="1"/>
            <p:nvPr/>
          </p:nvSpPr>
          <p:spPr>
            <a:xfrm>
              <a:off x="1287619" y="1805896"/>
              <a:ext cx="4065036" cy="368300"/>
            </a:xfrm>
            <a:prstGeom prst="rect">
              <a:avLst/>
            </a:prstGeom>
            <a:grpFill/>
          </p:spPr>
          <p:txBody>
            <a:bodyPr wrap="square" rtlCol="0">
              <a:spAutoFit/>
            </a:bodyPr>
            <a:lstStyle/>
            <a:p>
              <a:pPr lvl="0"/>
              <a:r>
                <a:rPr lang="zh-CN" altLang="en-US" dirty="0">
                  <a:solidFill>
                    <a:schemeClr val="bg1"/>
                  </a:solidFill>
                  <a:latin typeface="微软雅黑" panose="020B0503020204020204" charset="-122"/>
                  <a:ea typeface="微软雅黑" panose="020B0503020204020204" charset="-122"/>
                </a:rPr>
                <a:t>四、统计</a:t>
              </a:r>
            </a:p>
          </p:txBody>
        </p:sp>
      </p:grpSp>
      <p:sp>
        <p:nvSpPr>
          <p:cNvPr id="14" name="矩形 13"/>
          <p:cNvSpPr/>
          <p:nvPr/>
        </p:nvSpPr>
        <p:spPr>
          <a:xfrm>
            <a:off x="318135" y="2282825"/>
            <a:ext cx="4117975" cy="3014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3"/>
          <p:cNvSpPr txBox="1"/>
          <p:nvPr/>
        </p:nvSpPr>
        <p:spPr>
          <a:xfrm>
            <a:off x="406652" y="2282843"/>
            <a:ext cx="4119339" cy="2480294"/>
          </a:xfrm>
          <a:prstGeom prst="rect">
            <a:avLst/>
          </a:prstGeom>
          <a:noFill/>
        </p:spPr>
        <p:txBody>
          <a:bodyPr wrap="square" rtlCol="0">
            <a:spAutoFit/>
          </a:bodyPr>
          <a:lstStyle/>
          <a:p>
            <a:pPr>
              <a:lnSpc>
                <a:spcPct val="200000"/>
              </a:lnSpc>
            </a:pPr>
            <a:r>
              <a:rPr lang="en-US" altLang="zh-CN" sz="16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点击底部的【查看统计】，进入统计页面，默认显示全校的统计数据，可点击统计范围进行查询某个学院的统计数据。具体可查看到未报到人数、扫码报到人数、手动报到人数，以及查看报到高峰期</a:t>
            </a:r>
            <a:r>
              <a:rPr lang="zh-CN" altLang="en-US" sz="1600" dirty="0" smtClean="0">
                <a:latin typeface="微软雅黑" panose="020B0503020204020204" charset="-122"/>
                <a:ea typeface="微软雅黑" panose="020B0503020204020204" charset="-122"/>
              </a:rPr>
              <a:t>。</a:t>
            </a:r>
            <a:endParaRPr lang="en-US" altLang="zh-CN" sz="1600" dirty="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sp>
        <p:nvSpPr>
          <p:cNvPr id="263" name="Shape 263"/>
          <p:cNvSpPr/>
          <p:nvPr/>
        </p:nvSpPr>
        <p:spPr>
          <a:xfrm>
            <a:off x="839857" y="707732"/>
            <a:ext cx="2663456" cy="202565"/>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r>
              <a:rPr lang="en-US" sz="1330"/>
              <a:t>NEW SERVICE</a:t>
            </a:r>
          </a:p>
        </p:txBody>
      </p:sp>
      <p:sp>
        <p:nvSpPr>
          <p:cNvPr id="3" name="Shape 267"/>
          <p:cNvSpPr/>
          <p:nvPr/>
        </p:nvSpPr>
        <p:spPr>
          <a:xfrm>
            <a:off x="2496831" y="22676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统计</a:t>
            </a:r>
          </a:p>
        </p:txBody>
      </p:sp>
      <p:pic>
        <p:nvPicPr>
          <p:cNvPr id="2" name="图片 1"/>
          <p:cNvPicPr>
            <a:picLocks noChangeAspect="1"/>
          </p:cNvPicPr>
          <p:nvPr/>
        </p:nvPicPr>
        <p:blipFill>
          <a:blip r:embed="rId3"/>
          <a:stretch>
            <a:fillRect/>
          </a:stretch>
        </p:blipFill>
        <p:spPr>
          <a:xfrm>
            <a:off x="5160010" y="226695"/>
            <a:ext cx="3411220" cy="6026785"/>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6997065" y="357505"/>
            <a:ext cx="3548380" cy="6244590"/>
          </a:xfrm>
          <a:prstGeom prst="rect">
            <a:avLst/>
          </a:prstGeom>
          <a:ln>
            <a:solidFill>
              <a:schemeClr val="accent1"/>
            </a:solidFill>
          </a:ln>
        </p:spPr>
      </p:pic>
    </p:spTree>
    <p:extLst>
      <p:ext uri="{BB962C8B-B14F-4D97-AF65-F5344CB8AC3E}">
        <p14:creationId xmlns:p14="http://schemas.microsoft.com/office/powerpoint/2010/main" val="3151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2"/>
          <p:cNvGrpSpPr/>
          <p:nvPr/>
        </p:nvGrpSpPr>
        <p:grpSpPr>
          <a:xfrm>
            <a:off x="661478" y="1018283"/>
            <a:ext cx="11122698" cy="120563"/>
            <a:chOff x="17049" y="0"/>
            <a:chExt cx="11725176" cy="127092"/>
          </a:xfrm>
        </p:grpSpPr>
        <p:sp>
          <p:nvSpPr>
            <p:cNvPr id="11" name="Shape 70"/>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latin typeface="微软雅黑" panose="020B0503020204020204" charset="-122"/>
                <a:ea typeface="微软雅黑" panose="020B0503020204020204" charset="-122"/>
              </a:endParaRPr>
            </a:p>
          </p:txBody>
        </p:sp>
        <p:sp>
          <p:nvSpPr>
            <p:cNvPr id="12" name="Shape 71"/>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latin typeface="微软雅黑" panose="020B0503020204020204" charset="-122"/>
                <a:ea typeface="微软雅黑" panose="020B0503020204020204" charset="-122"/>
              </a:endParaRPr>
            </a:p>
          </p:txBody>
        </p:sp>
      </p:gr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spAutoFit/>
          </a:bodyPr>
          <a:lstStyle/>
          <a:p>
            <a:endParaRPr lang="zh-CN" altLang="en-US"/>
          </a:p>
        </p:txBody>
      </p:sp>
      <p:pic>
        <p:nvPicPr>
          <p:cNvPr id="5122" name="图片 14" descr="122193903817756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1564907"/>
            <a:ext cx="2422524" cy="43120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51041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rPr>
              <a:t> </a:t>
            </a:r>
          </a:p>
        </p:txBody>
      </p:sp>
      <p:pic>
        <p:nvPicPr>
          <p:cNvPr id="5121" name="图片 1" descr="IMG_256"/>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31591" y="1551774"/>
            <a:ext cx="2384424" cy="430890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0" y="949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rPr>
              <a:t>福州大学扫码报到情况短信记录     福建工程学院扫码报到情况短信记录</a:t>
            </a:r>
          </a:p>
        </p:txBody>
      </p:sp>
      <p:sp>
        <p:nvSpPr>
          <p:cNvPr id="14" name="矩形 13"/>
          <p:cNvSpPr/>
          <p:nvPr/>
        </p:nvSpPr>
        <p:spPr>
          <a:xfrm>
            <a:off x="1060944" y="5946194"/>
            <a:ext cx="1415772" cy="584775"/>
          </a:xfrm>
          <a:prstGeom prst="rect">
            <a:avLst/>
          </a:prstGeom>
        </p:spPr>
        <p:txBody>
          <a:bodyPr wrap="none">
            <a:spAutoFit/>
          </a:bodyPr>
          <a:lstStyle/>
          <a:p>
            <a:pPr algn="ctr"/>
            <a:r>
              <a:rPr lang="zh-CN" altLang="zh-CN" sz="1600" b="1" kern="100" dirty="0">
                <a:latin typeface="微软雅黑" panose="020B0503020204020204" charset="-122"/>
                <a:ea typeface="微软雅黑" panose="020B0503020204020204" charset="-122"/>
                <a:cs typeface="微软雅黑" panose="020B0503020204020204" charset="-122"/>
              </a:rPr>
              <a:t>福州大学</a:t>
            </a:r>
            <a:endParaRPr lang="zh-CN" altLang="en-US" sz="1600" b="1" kern="100" dirty="0">
              <a:latin typeface="微软雅黑" panose="020B0503020204020204" charset="-122"/>
              <a:ea typeface="微软雅黑" panose="020B0503020204020204" charset="-122"/>
              <a:cs typeface="微软雅黑" panose="020B0503020204020204" charset="-122"/>
            </a:endParaRPr>
          </a:p>
          <a:p>
            <a:pPr algn="ctr"/>
            <a:r>
              <a:rPr lang="zh-CN" altLang="zh-CN" sz="1600" b="1" kern="100" dirty="0">
                <a:latin typeface="微软雅黑" panose="020B0503020204020204" charset="-122"/>
                <a:ea typeface="微软雅黑" panose="020B0503020204020204" charset="-122"/>
                <a:cs typeface="微软雅黑" panose="020B0503020204020204" charset="-122"/>
              </a:rPr>
              <a:t>扫码报到</a:t>
            </a:r>
            <a:r>
              <a:rPr lang="zh-CN" altLang="en-US" sz="1600" b="1" kern="100" dirty="0">
                <a:latin typeface="微软雅黑" panose="020B0503020204020204" charset="-122"/>
                <a:ea typeface="微软雅黑" panose="020B0503020204020204" charset="-122"/>
                <a:cs typeface="微软雅黑" panose="020B0503020204020204" charset="-122"/>
              </a:rPr>
              <a:t>信息</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4015916" y="5960398"/>
            <a:ext cx="1415772" cy="584775"/>
          </a:xfrm>
          <a:prstGeom prst="rect">
            <a:avLst/>
          </a:prstGeom>
        </p:spPr>
        <p:txBody>
          <a:bodyPr wrap="none">
            <a:spAutoFit/>
          </a:bodyPr>
          <a:lstStyle/>
          <a:p>
            <a:pPr algn="ctr"/>
            <a:r>
              <a:rPr lang="zh-CN" altLang="en-US" sz="1600" b="1" kern="100" dirty="0">
                <a:latin typeface="微软雅黑" panose="020B0503020204020204" charset="-122"/>
                <a:ea typeface="微软雅黑" panose="020B0503020204020204" charset="-122"/>
                <a:cs typeface="微软雅黑" panose="020B0503020204020204" charset="-122"/>
              </a:rPr>
              <a:t>福建工程学院</a:t>
            </a:r>
          </a:p>
          <a:p>
            <a:pPr algn="ctr"/>
            <a:r>
              <a:rPr lang="zh-CN" altLang="zh-CN" sz="1600" b="1" kern="100" dirty="0">
                <a:latin typeface="微软雅黑" panose="020B0503020204020204" charset="-122"/>
                <a:ea typeface="微软雅黑" panose="020B0503020204020204" charset="-122"/>
                <a:cs typeface="微软雅黑" panose="020B0503020204020204" charset="-122"/>
              </a:rPr>
              <a:t>扫码报到</a:t>
            </a:r>
            <a:r>
              <a:rPr lang="zh-CN" altLang="en-US" sz="1600" b="1" kern="100" dirty="0">
                <a:latin typeface="微软雅黑" panose="020B0503020204020204" charset="-122"/>
                <a:ea typeface="微软雅黑" panose="020B0503020204020204" charset="-122"/>
                <a:cs typeface="微软雅黑" panose="020B0503020204020204" charset="-122"/>
              </a:rPr>
              <a:t>信息</a:t>
            </a:r>
            <a:endParaRPr lang="zh-CN" altLang="en-US" sz="1600" b="1" dirty="0">
              <a:latin typeface="微软雅黑" panose="020B0503020204020204" charset="-122"/>
              <a:ea typeface="微软雅黑" panose="020B0503020204020204" charset="-122"/>
              <a:cs typeface="微软雅黑" panose="020B0503020204020204" charset="-122"/>
            </a:endParaRPr>
          </a:p>
        </p:txBody>
      </p:sp>
      <p:pic>
        <p:nvPicPr>
          <p:cNvPr id="18" name="图片 17" descr="71630473930788387"/>
          <p:cNvPicPr/>
          <p:nvPr/>
        </p:nvPicPr>
        <p:blipFill>
          <a:blip r:embed="rId6"/>
          <a:stretch>
            <a:fillRect/>
          </a:stretch>
        </p:blipFill>
        <p:spPr>
          <a:xfrm>
            <a:off x="6406695" y="1564907"/>
            <a:ext cx="2414905" cy="4295775"/>
          </a:xfrm>
          <a:prstGeom prst="rect">
            <a:avLst/>
          </a:prstGeom>
          <a:ln>
            <a:solidFill>
              <a:schemeClr val="accent1"/>
            </a:solidFill>
          </a:ln>
        </p:spPr>
      </p:pic>
      <p:pic>
        <p:nvPicPr>
          <p:cNvPr id="19" name="图片 18" descr="878019397508358197"/>
          <p:cNvPicPr/>
          <p:nvPr/>
        </p:nvPicPr>
        <p:blipFill>
          <a:blip r:embed="rId7"/>
          <a:stretch>
            <a:fillRect/>
          </a:stretch>
        </p:blipFill>
        <p:spPr>
          <a:xfrm>
            <a:off x="9312280" y="1577510"/>
            <a:ext cx="2409825" cy="4286885"/>
          </a:xfrm>
          <a:prstGeom prst="rect">
            <a:avLst/>
          </a:prstGeom>
          <a:ln>
            <a:solidFill>
              <a:schemeClr val="accent1"/>
            </a:solidFill>
          </a:ln>
        </p:spPr>
      </p:pic>
      <p:sp>
        <p:nvSpPr>
          <p:cNvPr id="20" name="矩形 19"/>
          <p:cNvSpPr/>
          <p:nvPr/>
        </p:nvSpPr>
        <p:spPr>
          <a:xfrm>
            <a:off x="6957827" y="5960398"/>
            <a:ext cx="1415772" cy="584775"/>
          </a:xfrm>
          <a:prstGeom prst="rect">
            <a:avLst/>
          </a:prstGeom>
        </p:spPr>
        <p:txBody>
          <a:bodyPr wrap="none">
            <a:spAutoFit/>
          </a:bodyPr>
          <a:lstStyle/>
          <a:p>
            <a:pPr algn="ctr"/>
            <a:r>
              <a:rPr lang="zh-CN" altLang="en-US" sz="1600" b="1" kern="100" dirty="0">
                <a:latin typeface="微软雅黑" panose="020B0503020204020204" charset="-122"/>
                <a:ea typeface="微软雅黑" panose="020B0503020204020204" charset="-122"/>
                <a:cs typeface="微软雅黑" panose="020B0503020204020204" charset="-122"/>
              </a:rPr>
              <a:t>集美大学</a:t>
            </a:r>
          </a:p>
          <a:p>
            <a:pPr algn="ctr"/>
            <a:r>
              <a:rPr lang="zh-CN" altLang="zh-CN" sz="1600" b="1" kern="100" dirty="0">
                <a:latin typeface="微软雅黑" panose="020B0503020204020204" charset="-122"/>
                <a:ea typeface="微软雅黑" panose="020B0503020204020204" charset="-122"/>
                <a:cs typeface="微软雅黑" panose="020B0503020204020204" charset="-122"/>
              </a:rPr>
              <a:t>扫码报到</a:t>
            </a:r>
            <a:r>
              <a:rPr lang="zh-CN" altLang="en-US" sz="1600" b="1" kern="100" dirty="0">
                <a:latin typeface="微软雅黑" panose="020B0503020204020204" charset="-122"/>
                <a:ea typeface="微软雅黑" panose="020B0503020204020204" charset="-122"/>
                <a:cs typeface="微软雅黑" panose="020B0503020204020204" charset="-122"/>
              </a:rPr>
              <a:t>信息</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21" name="矩形 20"/>
          <p:cNvSpPr/>
          <p:nvPr/>
        </p:nvSpPr>
        <p:spPr>
          <a:xfrm>
            <a:off x="9975656" y="5946193"/>
            <a:ext cx="1415772" cy="584775"/>
          </a:xfrm>
          <a:prstGeom prst="rect">
            <a:avLst/>
          </a:prstGeom>
        </p:spPr>
        <p:txBody>
          <a:bodyPr wrap="none">
            <a:spAutoFit/>
          </a:bodyPr>
          <a:lstStyle/>
          <a:p>
            <a:pPr algn="ctr"/>
            <a:r>
              <a:rPr lang="zh-CN" altLang="en-US" sz="1600" b="1" kern="100" dirty="0">
                <a:latin typeface="微软雅黑" panose="020B0503020204020204" charset="-122"/>
                <a:ea typeface="微软雅黑" panose="020B0503020204020204" charset="-122"/>
                <a:cs typeface="微软雅黑" panose="020B0503020204020204" charset="-122"/>
              </a:rPr>
              <a:t>福建幼师高专</a:t>
            </a:r>
          </a:p>
          <a:p>
            <a:pPr algn="ctr"/>
            <a:r>
              <a:rPr lang="zh-CN" altLang="zh-CN" sz="1600" b="1" kern="100" dirty="0">
                <a:latin typeface="微软雅黑" panose="020B0503020204020204" charset="-122"/>
                <a:ea typeface="微软雅黑" panose="020B0503020204020204" charset="-122"/>
                <a:cs typeface="微软雅黑" panose="020B0503020204020204" charset="-122"/>
              </a:rPr>
              <a:t>扫码报到</a:t>
            </a:r>
            <a:r>
              <a:rPr lang="zh-CN" altLang="en-US" sz="1600" b="1" kern="100" dirty="0">
                <a:latin typeface="微软雅黑" panose="020B0503020204020204" charset="-122"/>
                <a:ea typeface="微软雅黑" panose="020B0503020204020204" charset="-122"/>
                <a:cs typeface="微软雅黑" panose="020B0503020204020204" charset="-122"/>
              </a:rPr>
              <a:t>信息</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4" name="Shape 262"/>
          <p:cNvSpPr/>
          <p:nvPr/>
        </p:nvSpPr>
        <p:spPr>
          <a:xfrm>
            <a:off x="781685" y="222885"/>
            <a:ext cx="360045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现场扫码报到</a:t>
            </a:r>
          </a:p>
        </p:txBody>
      </p:sp>
      <p:sp>
        <p:nvSpPr>
          <p:cNvPr id="5" name="Shape 263"/>
          <p:cNvSpPr/>
          <p:nvPr/>
        </p:nvSpPr>
        <p:spPr>
          <a:xfrm>
            <a:off x="839857" y="706780"/>
            <a:ext cx="2663456" cy="204470"/>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endParaRPr lang="en-US" sz="1330"/>
          </a:p>
        </p:txBody>
      </p:sp>
      <p:sp>
        <p:nvSpPr>
          <p:cNvPr id="6" name="Shape 267"/>
          <p:cNvSpPr/>
          <p:nvPr/>
        </p:nvSpPr>
        <p:spPr>
          <a:xfrm>
            <a:off x="3392816" y="22295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短信发送</a:t>
            </a:r>
          </a:p>
        </p:txBody>
      </p:sp>
    </p:spTree>
    <p:extLst>
      <p:ext uri="{BB962C8B-B14F-4D97-AF65-F5344CB8AC3E}">
        <p14:creationId xmlns:p14="http://schemas.microsoft.com/office/powerpoint/2010/main" val="2604811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529080" y="2082165"/>
            <a:ext cx="4117975" cy="283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71129" y="2082161"/>
            <a:ext cx="4119339" cy="1568450"/>
          </a:xfrm>
          <a:prstGeom prst="rect">
            <a:avLst/>
          </a:prstGeom>
          <a:noFill/>
        </p:spPr>
        <p:txBody>
          <a:bodyPr wrap="square" rtlCol="0">
            <a:spAutoFit/>
          </a:bodyPr>
          <a:lstStyle/>
          <a:p>
            <a:pPr>
              <a:lnSpc>
                <a:spcPct val="200000"/>
              </a:lnSpc>
            </a:pPr>
            <a:r>
              <a:rPr lang="zh-CN" sz="1600" dirty="0">
                <a:latin typeface="微软雅黑" panose="020B0503020204020204" charset="-122"/>
                <a:ea typeface="微软雅黑" panose="020B0503020204020204" charset="-122"/>
              </a:rPr>
              <a:t>针对未到校报到的新生，可通过政工手机端对这部分人进行原因登记。针对晚到校报到的新生可以再次进行报到。</a:t>
            </a: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现场迎新</a:t>
            </a:r>
          </a:p>
        </p:txBody>
      </p:sp>
      <p:sp>
        <p:nvSpPr>
          <p:cNvPr id="10" name="Shape 267"/>
          <p:cNvSpPr/>
          <p:nvPr/>
        </p:nvSpPr>
        <p:spPr>
          <a:xfrm>
            <a:off x="2496831" y="22676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未报到处理</a:t>
            </a:r>
          </a:p>
        </p:txBody>
      </p:sp>
      <p:pic>
        <p:nvPicPr>
          <p:cNvPr id="5" name="图片 4"/>
          <p:cNvPicPr>
            <a:picLocks noChangeAspect="1"/>
          </p:cNvPicPr>
          <p:nvPr/>
        </p:nvPicPr>
        <p:blipFill>
          <a:blip r:embed="rId2"/>
          <a:srcRect l="811" r="1621"/>
          <a:stretch>
            <a:fillRect/>
          </a:stretch>
        </p:blipFill>
        <p:spPr>
          <a:xfrm>
            <a:off x="7774305" y="480695"/>
            <a:ext cx="3668395" cy="6035675"/>
          </a:xfrm>
          <a:prstGeom prst="rect">
            <a:avLst/>
          </a:prstGeom>
          <a:ln>
            <a:solidFill>
              <a:schemeClr val="accent1"/>
            </a:solidFill>
          </a:ln>
        </p:spPr>
      </p:pic>
      <p:pic>
        <p:nvPicPr>
          <p:cNvPr id="2" name="图片 1" descr="PF8GWLV[WOWV96TOVJ}CQUY"/>
          <p:cNvPicPr>
            <a:picLocks noChangeAspect="1"/>
          </p:cNvPicPr>
          <p:nvPr/>
        </p:nvPicPr>
        <p:blipFill>
          <a:blip r:embed="rId3"/>
          <a:stretch>
            <a:fillRect/>
          </a:stretch>
        </p:blipFill>
        <p:spPr>
          <a:xfrm>
            <a:off x="7774305" y="480695"/>
            <a:ext cx="3580765" cy="6362065"/>
          </a:xfrm>
          <a:prstGeom prst="rect">
            <a:avLst/>
          </a:prstGeom>
          <a:ln>
            <a:solidFill>
              <a:schemeClr val="accent1"/>
            </a:solidFill>
          </a:ln>
        </p:spPr>
      </p:pic>
      <p:pic>
        <p:nvPicPr>
          <p:cNvPr id="3" name="图片 2" descr="H(K)SB326P${(DW8P_{UZ0L"/>
          <p:cNvPicPr>
            <a:picLocks noChangeAspect="1"/>
          </p:cNvPicPr>
          <p:nvPr/>
        </p:nvPicPr>
        <p:blipFill>
          <a:blip r:embed="rId4"/>
          <a:stretch>
            <a:fillRect/>
          </a:stretch>
        </p:blipFill>
        <p:spPr>
          <a:xfrm>
            <a:off x="7774305" y="480695"/>
            <a:ext cx="3580765" cy="6362065"/>
          </a:xfrm>
          <a:prstGeom prst="rect">
            <a:avLst/>
          </a:prstGeom>
          <a:ln>
            <a:solidFill>
              <a:schemeClr val="accent1"/>
            </a:solidFill>
          </a:ln>
        </p:spPr>
      </p:pic>
      <p:pic>
        <p:nvPicPr>
          <p:cNvPr id="6" name="图片 5" descr="W5)9M_G6Q~621$NEI$VHN[S"/>
          <p:cNvPicPr>
            <a:picLocks noChangeAspect="1"/>
          </p:cNvPicPr>
          <p:nvPr/>
        </p:nvPicPr>
        <p:blipFill>
          <a:blip r:embed="rId5"/>
          <a:stretch>
            <a:fillRect/>
          </a:stretch>
        </p:blipFill>
        <p:spPr>
          <a:xfrm>
            <a:off x="7774305" y="540385"/>
            <a:ext cx="3580765" cy="6362065"/>
          </a:xfrm>
          <a:prstGeom prst="rect">
            <a:avLst/>
          </a:prstGeom>
          <a:ln>
            <a:solidFill>
              <a:schemeClr val="accent1"/>
            </a:solidFill>
          </a:ln>
        </p:spPr>
      </p:pic>
    </p:spTree>
    <p:extLst>
      <p:ext uri="{BB962C8B-B14F-4D97-AF65-F5344CB8AC3E}">
        <p14:creationId xmlns:p14="http://schemas.microsoft.com/office/powerpoint/2010/main" val="36275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8142514" y="2631704"/>
            <a:ext cx="4049486" cy="1915885"/>
          </a:xfrm>
          <a:prstGeom prst="rect">
            <a:avLst/>
          </a:prstGeom>
        </p:spPr>
      </p:pic>
      <p:sp>
        <p:nvSpPr>
          <p:cNvPr id="5" name="矩形 4"/>
          <p:cNvSpPr/>
          <p:nvPr/>
        </p:nvSpPr>
        <p:spPr>
          <a:xfrm rot="2700000">
            <a:off x="7458417" y="2915065"/>
            <a:ext cx="1368193" cy="13681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cxnSp>
        <p:nvCxnSpPr>
          <p:cNvPr id="7" name="直接连接符 6"/>
          <p:cNvCxnSpPr/>
          <p:nvPr/>
        </p:nvCxnSpPr>
        <p:spPr>
          <a:xfrm>
            <a:off x="1" y="3585307"/>
            <a:ext cx="717505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7695006" y="2328959"/>
            <a:ext cx="370728" cy="37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20000"/>
                  <a:lumOff val="80000"/>
                </a:schemeClr>
              </a:solidFill>
              <a:latin typeface="微软雅黑" panose="020B0503020204020204" charset="-122"/>
              <a:ea typeface="微软雅黑" panose="020B0503020204020204" charset="-122"/>
            </a:endParaRPr>
          </a:p>
        </p:txBody>
      </p:sp>
      <p:sp>
        <p:nvSpPr>
          <p:cNvPr id="9" name="矩形 8"/>
          <p:cNvSpPr/>
          <p:nvPr/>
        </p:nvSpPr>
        <p:spPr>
          <a:xfrm rot="2700000">
            <a:off x="8366539" y="2285748"/>
            <a:ext cx="181545" cy="181545"/>
          </a:xfrm>
          <a:prstGeom prst="rect">
            <a:avLst/>
          </a:prstGeom>
          <a:solidFill>
            <a:srgbClr val="21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文本框 9"/>
          <p:cNvSpPr txBox="1"/>
          <p:nvPr/>
        </p:nvSpPr>
        <p:spPr>
          <a:xfrm>
            <a:off x="2936240" y="2740660"/>
            <a:ext cx="4956810" cy="829945"/>
          </a:xfrm>
          <a:prstGeom prst="rect">
            <a:avLst/>
          </a:prstGeom>
          <a:noFill/>
        </p:spPr>
        <p:txBody>
          <a:bodyPr wrap="square" rtlCol="0">
            <a:spAutoFit/>
          </a:bodyPr>
          <a:lstStyle/>
          <a:p>
            <a:pPr algn="ctr"/>
            <a:r>
              <a:rPr lang="zh-CN" altLang="en-US" sz="4800" b="1" dirty="0">
                <a:solidFill>
                  <a:schemeClr val="tx1">
                    <a:lumMod val="50000"/>
                    <a:lumOff val="50000"/>
                  </a:schemeClr>
                </a:solidFill>
                <a:latin typeface="微软雅黑" panose="020B0503020204020204" charset="-122"/>
                <a:ea typeface="微软雅黑" panose="020B0503020204020204" charset="-122"/>
              </a:rPr>
              <a:t>异常处理</a:t>
            </a:r>
          </a:p>
        </p:txBody>
      </p:sp>
      <p:cxnSp>
        <p:nvCxnSpPr>
          <p:cNvPr id="15" name="直接连接符 14"/>
          <p:cNvCxnSpPr/>
          <p:nvPr/>
        </p:nvCxnSpPr>
        <p:spPr>
          <a:xfrm>
            <a:off x="-231933" y="1857375"/>
            <a:ext cx="1110798" cy="1301766"/>
          </a:xfrm>
          <a:prstGeom prst="line">
            <a:avLst/>
          </a:prstGeom>
          <a:ln w="2540">
            <a:solidFill>
              <a:srgbClr val="083488">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2540">
            <a:solidFill>
              <a:srgbClr val="083488">
                <a:alpha val="21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206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49400"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a:solidFill>
                    <a:schemeClr val="bg1"/>
                  </a:solidFill>
                  <a:latin typeface="微软雅黑" panose="020B0503020204020204" charset="-122"/>
                  <a:ea typeface="微软雅黑" panose="020B0503020204020204" charset="-122"/>
                </a:rPr>
                <a:t>一、异常处理</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信息无法匹配</a:t>
              </a:r>
              <a:endParaRPr lang="zh-CN" altLang="zh-CN" dirty="0">
                <a:solidFill>
                  <a:schemeClr val="bg1"/>
                </a:solidFill>
                <a:latin typeface="微软雅黑" panose="020B0503020204020204" charset="-122"/>
                <a:ea typeface="微软雅黑" panose="020B0503020204020204" charset="-122"/>
              </a:endParaRPr>
            </a:p>
          </p:txBody>
        </p:sp>
      </p:grpSp>
      <p:sp>
        <p:nvSpPr>
          <p:cNvPr id="16" name="矩形 15"/>
          <p:cNvSpPr/>
          <p:nvPr/>
        </p:nvSpPr>
        <p:spPr>
          <a:xfrm>
            <a:off x="1528845" y="2081965"/>
            <a:ext cx="4117791" cy="4512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35569" y="2085971"/>
            <a:ext cx="4119339" cy="3538220"/>
          </a:xfrm>
          <a:prstGeom prst="rect">
            <a:avLst/>
          </a:prstGeom>
          <a:noFill/>
        </p:spPr>
        <p:txBody>
          <a:bodyPr wrap="square" rtlCol="0">
            <a:spAutoFit/>
          </a:bodyPr>
          <a:lstStyle/>
          <a:p>
            <a:pPr>
              <a:lnSpc>
                <a:spcPct val="200000"/>
              </a:lnSpc>
            </a:pPr>
            <a:r>
              <a:rPr lang="zh-CN" altLang="en-US" sz="1600" dirty="0">
                <a:latin typeface="微软雅黑" panose="020B0503020204020204" charset="-122"/>
                <a:ea typeface="微软雅黑" panose="020B0503020204020204" charset="-122"/>
              </a:rPr>
              <a:t>新生报到失败，提示语为“信息无法匹配，是时候换一种扫码姿势了</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失败原因：系统中不存在该生信息</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解决方案：迎新负责人确认该生确为该校新生，则让该新生在提前准备好的表格中做登记，迎新结束后，将该表格录入到系统中。</a:t>
            </a:r>
            <a:endParaRPr lang="en-US" altLang="zh-CN" sz="1600" dirty="0">
              <a:latin typeface="微软雅黑" panose="020B0503020204020204" charset="-122"/>
              <a:ea typeface="微软雅黑" panose="020B0503020204020204" charset="-122"/>
            </a:endParaRP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异常处理</a:t>
            </a:r>
          </a:p>
        </p:txBody>
      </p:sp>
      <p:sp>
        <p:nvSpPr>
          <p:cNvPr id="51" name="Shape 267"/>
          <p:cNvSpPr/>
          <p:nvPr/>
        </p:nvSpPr>
        <p:spPr>
          <a:xfrm>
            <a:off x="1976131" y="22295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信息无法匹配</a:t>
            </a:r>
          </a:p>
        </p:txBody>
      </p:sp>
      <p:pic>
        <p:nvPicPr>
          <p:cNvPr id="2" name="图片 1"/>
          <p:cNvPicPr>
            <a:picLocks noChangeAspect="1"/>
          </p:cNvPicPr>
          <p:nvPr/>
        </p:nvPicPr>
        <p:blipFill>
          <a:blip r:embed="rId2"/>
          <a:stretch>
            <a:fillRect/>
          </a:stretch>
        </p:blipFill>
        <p:spPr>
          <a:xfrm>
            <a:off x="7721600" y="528320"/>
            <a:ext cx="3418840" cy="6066790"/>
          </a:xfrm>
          <a:prstGeom prst="rect">
            <a:avLst/>
          </a:prstGeom>
          <a:ln>
            <a:solidFill>
              <a:schemeClr val="accent1"/>
            </a:solidFill>
          </a:ln>
        </p:spPr>
      </p:pic>
    </p:spTree>
    <p:extLst>
      <p:ext uri="{BB962C8B-B14F-4D97-AF65-F5344CB8AC3E}">
        <p14:creationId xmlns:p14="http://schemas.microsoft.com/office/powerpoint/2010/main" val="3988851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70865"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a:solidFill>
                    <a:schemeClr val="bg1"/>
                  </a:solidFill>
                  <a:latin typeface="微软雅黑" panose="020B0503020204020204" charset="-122"/>
                  <a:ea typeface="微软雅黑" panose="020B0503020204020204" charset="-122"/>
                </a:rPr>
                <a:t>二、异常处理</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无法显示二维码</a:t>
              </a:r>
            </a:p>
          </p:txBody>
        </p:sp>
      </p:grpSp>
      <p:sp>
        <p:nvSpPr>
          <p:cNvPr id="16" name="矩形 15"/>
          <p:cNvSpPr/>
          <p:nvPr/>
        </p:nvSpPr>
        <p:spPr>
          <a:xfrm>
            <a:off x="550545" y="2082165"/>
            <a:ext cx="4117975" cy="285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57034" y="2085971"/>
            <a:ext cx="4119339" cy="2553335"/>
          </a:xfrm>
          <a:prstGeom prst="rect">
            <a:avLst/>
          </a:prstGeom>
          <a:noFill/>
        </p:spPr>
        <p:txBody>
          <a:bodyPr wrap="square" rtlCol="0">
            <a:spAutoFit/>
          </a:bodyPr>
          <a:lstStyle/>
          <a:p>
            <a:pPr>
              <a:lnSpc>
                <a:spcPct val="200000"/>
              </a:lnSpc>
            </a:pPr>
            <a:r>
              <a:rPr lang="zh-CN" sz="1600" dirty="0">
                <a:latin typeface="微软雅黑" panose="020B0503020204020204" charset="-122"/>
                <a:ea typeface="微软雅黑" panose="020B0503020204020204" charset="-122"/>
              </a:rPr>
              <a:t>现场负责人的二维码无法显示，学生无法扫码，</a:t>
            </a: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失败原因：现场网络问题</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解决方案：重新连接网络，自动刷新二维码，新生重新扫码。</a:t>
            </a:r>
            <a:endParaRPr lang="en-US" altLang="zh-CN" sz="1600" dirty="0">
              <a:latin typeface="微软雅黑" panose="020B0503020204020204" charset="-122"/>
              <a:ea typeface="微软雅黑" panose="020B0503020204020204" charset="-122"/>
            </a:endParaRP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异常处理</a:t>
            </a:r>
          </a:p>
        </p:txBody>
      </p:sp>
      <p:sp>
        <p:nvSpPr>
          <p:cNvPr id="51" name="Shape 267"/>
          <p:cNvSpPr/>
          <p:nvPr/>
        </p:nvSpPr>
        <p:spPr>
          <a:xfrm>
            <a:off x="1976120" y="222885"/>
            <a:ext cx="3089275"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无法显示二维码</a:t>
            </a:r>
          </a:p>
        </p:txBody>
      </p:sp>
      <p:pic>
        <p:nvPicPr>
          <p:cNvPr id="2" name="图片 1"/>
          <p:cNvPicPr>
            <a:picLocks noChangeAspect="1"/>
          </p:cNvPicPr>
          <p:nvPr/>
        </p:nvPicPr>
        <p:blipFill>
          <a:blip r:embed="rId2"/>
          <a:stretch>
            <a:fillRect/>
          </a:stretch>
        </p:blipFill>
        <p:spPr>
          <a:xfrm>
            <a:off x="4951730" y="2082165"/>
            <a:ext cx="7025640" cy="3494405"/>
          </a:xfrm>
          <a:prstGeom prst="rect">
            <a:avLst/>
          </a:prstGeom>
          <a:ln>
            <a:solidFill>
              <a:schemeClr val="accent1"/>
            </a:solidFill>
          </a:ln>
        </p:spPr>
      </p:pic>
      <p:pic>
        <p:nvPicPr>
          <p:cNvPr id="4" name="图片 3"/>
          <p:cNvPicPr>
            <a:picLocks noChangeAspect="1"/>
          </p:cNvPicPr>
          <p:nvPr/>
        </p:nvPicPr>
        <p:blipFill>
          <a:blip r:embed="rId3"/>
          <a:stretch>
            <a:fillRect/>
          </a:stretch>
        </p:blipFill>
        <p:spPr>
          <a:xfrm>
            <a:off x="7303770" y="-46990"/>
            <a:ext cx="3923665" cy="6952615"/>
          </a:xfrm>
          <a:prstGeom prst="rect">
            <a:avLst/>
          </a:prstGeom>
        </p:spPr>
      </p:pic>
    </p:spTree>
    <p:extLst>
      <p:ext uri="{BB962C8B-B14F-4D97-AF65-F5344CB8AC3E}">
        <p14:creationId xmlns:p14="http://schemas.microsoft.com/office/powerpoint/2010/main" val="37674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49400"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smtClean="0">
                  <a:solidFill>
                    <a:schemeClr val="bg1"/>
                  </a:solidFill>
                  <a:latin typeface="微软雅黑" panose="020B0503020204020204" charset="-122"/>
                  <a:ea typeface="微软雅黑" panose="020B0503020204020204" charset="-122"/>
                </a:rPr>
                <a:t>三、</a:t>
              </a:r>
              <a:r>
                <a:rPr lang="zh-CN" altLang="en-US" dirty="0">
                  <a:solidFill>
                    <a:schemeClr val="bg1"/>
                  </a:solidFill>
                  <a:latin typeface="微软雅黑" panose="020B0503020204020204" charset="-122"/>
                  <a:ea typeface="微软雅黑" panose="020B0503020204020204" charset="-122"/>
                </a:rPr>
                <a:t>异常处理</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新生网络问题</a:t>
              </a:r>
              <a:endParaRPr lang="zh-CN" altLang="zh-CN" dirty="0">
                <a:solidFill>
                  <a:schemeClr val="bg1"/>
                </a:solidFill>
                <a:latin typeface="微软雅黑" panose="020B0503020204020204" charset="-122"/>
                <a:ea typeface="微软雅黑" panose="020B0503020204020204" charset="-122"/>
              </a:endParaRPr>
            </a:p>
          </p:txBody>
        </p:sp>
      </p:grpSp>
      <p:sp>
        <p:nvSpPr>
          <p:cNvPr id="16" name="矩形 15"/>
          <p:cNvSpPr/>
          <p:nvPr/>
        </p:nvSpPr>
        <p:spPr>
          <a:xfrm>
            <a:off x="1528845" y="2081964"/>
            <a:ext cx="4117791" cy="302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47444" y="2085971"/>
            <a:ext cx="4119339" cy="2553335"/>
          </a:xfrm>
          <a:prstGeom prst="rect">
            <a:avLst/>
          </a:prstGeom>
          <a:noFill/>
        </p:spPr>
        <p:txBody>
          <a:bodyPr wrap="square" rtlCol="0">
            <a:spAutoFit/>
          </a:bodyPr>
          <a:lstStyle/>
          <a:p>
            <a:pPr>
              <a:lnSpc>
                <a:spcPct val="200000"/>
              </a:lnSpc>
            </a:pPr>
            <a:r>
              <a:rPr lang="zh-CN" altLang="en-US" sz="1600" dirty="0">
                <a:latin typeface="微软雅黑" panose="020B0503020204020204" charset="-122"/>
                <a:ea typeface="微软雅黑" panose="020B0503020204020204" charset="-122"/>
              </a:rPr>
              <a:t>新生无法扫描，扫码时一直退回扫一扫页面；</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失败原因：新生手机无网络</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应急方案：迎新负责人确认新生已开启手机网络，若无则开启自己的手机热点供新生临时连接进行扫码。</a:t>
            </a:r>
            <a:endParaRPr lang="en-US" altLang="zh-CN" sz="1600" dirty="0">
              <a:latin typeface="微软雅黑" panose="020B0503020204020204" charset="-122"/>
              <a:ea typeface="微软雅黑" panose="020B0503020204020204" charset="-122"/>
            </a:endParaRP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sym typeface="+mn-ea"/>
              </a:rPr>
              <a:t>异常处理</a:t>
            </a:r>
            <a:endParaRPr lang="zh-CN" altLang="en-US" sz="3035" dirty="0">
              <a:latin typeface="微软雅黑" panose="020B0503020204020204" charset="-122"/>
              <a:ea typeface="微软雅黑" panose="020B0503020204020204" charset="-122"/>
            </a:endParaRPr>
          </a:p>
        </p:txBody>
      </p:sp>
      <p:sp>
        <p:nvSpPr>
          <p:cNvPr id="51" name="Shape 267"/>
          <p:cNvSpPr/>
          <p:nvPr/>
        </p:nvSpPr>
        <p:spPr>
          <a:xfrm>
            <a:off x="1976131" y="22295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网络问题</a:t>
            </a:r>
          </a:p>
        </p:txBody>
      </p:sp>
      <p:pic>
        <p:nvPicPr>
          <p:cNvPr id="3" name="图片 2" descr="94B0D439E355CB9DE46B779E62086342"/>
          <p:cNvPicPr>
            <a:picLocks noChangeAspect="1"/>
          </p:cNvPicPr>
          <p:nvPr/>
        </p:nvPicPr>
        <p:blipFill>
          <a:blip r:embed="rId2"/>
          <a:stretch>
            <a:fillRect/>
          </a:stretch>
        </p:blipFill>
        <p:spPr>
          <a:xfrm>
            <a:off x="7412355" y="320675"/>
            <a:ext cx="3495040" cy="6216650"/>
          </a:xfrm>
          <a:prstGeom prst="rect">
            <a:avLst/>
          </a:prstGeom>
        </p:spPr>
      </p:pic>
    </p:spTree>
    <p:extLst>
      <p:ext uri="{BB962C8B-B14F-4D97-AF65-F5344CB8AC3E}">
        <p14:creationId xmlns:p14="http://schemas.microsoft.com/office/powerpoint/2010/main" val="536641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中国石油大学（华东）"/>
          <p:cNvPicPr>
            <a:picLocks noChangeAspect="1" noChangeArrowheads="1"/>
          </p:cNvPicPr>
          <p:nvPr/>
        </p:nvPicPr>
        <p:blipFill>
          <a:blip r:embed="rId3">
            <a:extLst>
              <a:ext uri="{28A0092B-C50C-407E-A947-70E740481C1C}">
                <a14:useLocalDpi xmlns:a14="http://schemas.microsoft.com/office/drawing/2010/main" val="0"/>
              </a:ext>
            </a:extLst>
          </a:blip>
          <a:srcRect l="-1021" r="75072"/>
          <a:stretch>
            <a:fillRect/>
          </a:stretch>
        </p:blipFill>
        <p:spPr bwMode="auto">
          <a:xfrm>
            <a:off x="659526" y="80033"/>
            <a:ext cx="874637"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中国石油大学（华东）"/>
          <p:cNvPicPr>
            <a:picLocks noChangeAspect="1" noChangeArrowheads="1"/>
          </p:cNvPicPr>
          <p:nvPr/>
        </p:nvPicPr>
        <p:blipFill>
          <a:blip r:embed="rId3">
            <a:extLst>
              <a:ext uri="{28A0092B-C50C-407E-A947-70E740481C1C}">
                <a14:useLocalDpi xmlns:a14="http://schemas.microsoft.com/office/drawing/2010/main" val="0"/>
              </a:ext>
            </a:extLst>
          </a:blip>
          <a:srcRect l="24927"/>
          <a:stretch>
            <a:fillRect/>
          </a:stretch>
        </p:blipFill>
        <p:spPr bwMode="auto">
          <a:xfrm>
            <a:off x="1534163" y="80033"/>
            <a:ext cx="2530543"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cxnSp>
        <p:nvCxnSpPr>
          <p:cNvPr id="3" name="直接连接符 2"/>
          <p:cNvCxnSpPr/>
          <p:nvPr/>
        </p:nvCxnSpPr>
        <p:spPr>
          <a:xfrm>
            <a:off x="608076" y="885846"/>
            <a:ext cx="10975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076" y="924737"/>
            <a:ext cx="10975849" cy="0"/>
          </a:xfrm>
          <a:prstGeom prst="line">
            <a:avLst/>
          </a:prstGeom>
          <a:ln w="28575">
            <a:solidFill>
              <a:srgbClr val="12397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5941" y="44249"/>
            <a:ext cx="1308034" cy="784820"/>
          </a:xfrm>
          <a:prstGeom prst="rect">
            <a:avLst/>
          </a:prstGeom>
          <a:effectLst>
            <a:reflection stA="0" endPos="65000" dist="50800" dir="5400000" sy="-100000" algn="bl" rotWithShape="0"/>
          </a:effectLst>
        </p:spPr>
      </p:pic>
      <p:pic>
        <p:nvPicPr>
          <p:cNvPr id="7" name="图片 6" descr="迎新全流程0602"/>
          <p:cNvPicPr>
            <a:picLocks noChangeAspect="1"/>
          </p:cNvPicPr>
          <p:nvPr/>
        </p:nvPicPr>
        <p:blipFill>
          <a:blip r:embed="rId5"/>
          <a:stretch>
            <a:fillRect/>
          </a:stretch>
        </p:blipFill>
        <p:spPr>
          <a:xfrm>
            <a:off x="94932" y="963628"/>
            <a:ext cx="12002135" cy="5360670"/>
          </a:xfrm>
          <a:prstGeom prst="rect">
            <a:avLst/>
          </a:prstGeom>
        </p:spPr>
      </p:pic>
    </p:spTree>
    <p:extLst>
      <p:ext uri="{BB962C8B-B14F-4D97-AF65-F5344CB8AC3E}">
        <p14:creationId xmlns:p14="http://schemas.microsoft.com/office/powerpoint/2010/main" val="217015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Effect>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49400"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smtClean="0">
                  <a:solidFill>
                    <a:schemeClr val="bg1"/>
                  </a:solidFill>
                  <a:latin typeface="微软雅黑" panose="020B0503020204020204" charset="-122"/>
                  <a:ea typeface="微软雅黑" panose="020B0503020204020204" charset="-122"/>
                </a:rPr>
                <a:t>四、</a:t>
              </a:r>
              <a:r>
                <a:rPr lang="zh-CN" altLang="en-US" dirty="0">
                  <a:solidFill>
                    <a:schemeClr val="bg1"/>
                  </a:solidFill>
                  <a:latin typeface="微软雅黑" panose="020B0503020204020204" charset="-122"/>
                  <a:ea typeface="微软雅黑" panose="020B0503020204020204" charset="-122"/>
                </a:rPr>
                <a:t>异常处理</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未通过易班网扫描</a:t>
              </a:r>
              <a:endParaRPr lang="zh-CN" altLang="zh-CN" dirty="0">
                <a:solidFill>
                  <a:schemeClr val="bg1"/>
                </a:solidFill>
                <a:latin typeface="微软雅黑" panose="020B0503020204020204" charset="-122"/>
                <a:ea typeface="微软雅黑" panose="020B0503020204020204" charset="-122"/>
              </a:endParaRPr>
            </a:p>
          </p:txBody>
        </p:sp>
      </p:grpSp>
      <p:sp>
        <p:nvSpPr>
          <p:cNvPr id="16" name="矩形 15"/>
          <p:cNvSpPr/>
          <p:nvPr/>
        </p:nvSpPr>
        <p:spPr>
          <a:xfrm>
            <a:off x="1528845" y="2081965"/>
            <a:ext cx="4117791" cy="4512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35569" y="2085971"/>
            <a:ext cx="4119339" cy="4030980"/>
          </a:xfrm>
          <a:prstGeom prst="rect">
            <a:avLst/>
          </a:prstGeom>
          <a:noFill/>
        </p:spPr>
        <p:txBody>
          <a:bodyPr wrap="square" rtlCol="0">
            <a:spAutoFit/>
          </a:bodyPr>
          <a:lstStyle/>
          <a:p>
            <a:pPr>
              <a:lnSpc>
                <a:spcPct val="200000"/>
              </a:lnSpc>
            </a:pPr>
            <a:r>
              <a:rPr lang="zh-CN" altLang="en-US" sz="1600" dirty="0">
                <a:latin typeface="微软雅黑" panose="020B0503020204020204" charset="-122"/>
                <a:ea typeface="微软雅黑" panose="020B0503020204020204" charset="-122"/>
              </a:rPr>
              <a:t>新生报到失败，提示语为“说好的用易班网</a:t>
            </a:r>
            <a:r>
              <a:rPr lang="en-US" altLang="zh-CN" sz="1600" dirty="0">
                <a:latin typeface="微软雅黑" panose="020B0503020204020204" charset="-122"/>
                <a:ea typeface="微软雅黑" panose="020B0503020204020204" charset="-122"/>
              </a:rPr>
              <a:t>APP</a:t>
            </a:r>
            <a:r>
              <a:rPr lang="zh-CN" altLang="en-US" sz="1600" dirty="0">
                <a:latin typeface="微软雅黑" panose="020B0503020204020204" charset="-122"/>
                <a:ea typeface="微软雅黑" panose="020B0503020204020204" charset="-122"/>
              </a:rPr>
              <a:t>扫码呢？”</a:t>
            </a:r>
            <a:endParaRPr lang="en-US" altLang="zh-CN" sz="1600" dirty="0">
              <a:latin typeface="微软雅黑" panose="020B0503020204020204" charset="-122"/>
              <a:ea typeface="微软雅黑" panose="020B0503020204020204" charset="-122"/>
            </a:endParaRPr>
          </a:p>
          <a:p>
            <a:pPr marL="342900" indent="-34290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失败原因：新生未通过易班网</a:t>
            </a:r>
            <a:r>
              <a:rPr lang="en-US" altLang="zh-CN" sz="1600" dirty="0">
                <a:latin typeface="微软雅黑" panose="020B0503020204020204" charset="-122"/>
                <a:ea typeface="微软雅黑" panose="020B0503020204020204" charset="-122"/>
              </a:rPr>
              <a:t>APP</a:t>
            </a:r>
            <a:r>
              <a:rPr lang="zh-CN" altLang="en-US" sz="1600" dirty="0">
                <a:latin typeface="微软雅黑" panose="020B0503020204020204" charset="-122"/>
                <a:ea typeface="微软雅黑" panose="020B0503020204020204" charset="-122"/>
              </a:rPr>
              <a:t>进行扫码；</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解决方案：</a:t>
            </a:r>
            <a:endParaRPr lang="en-US" altLang="zh-CN" sz="1600" dirty="0">
              <a:latin typeface="微软雅黑" panose="020B0503020204020204" charset="-122"/>
              <a:ea typeface="微软雅黑" panose="020B0503020204020204" charset="-122"/>
            </a:endParaRPr>
          </a:p>
          <a:p>
            <a:pPr>
              <a:lnSpc>
                <a:spcPct val="200000"/>
              </a:lnSpc>
            </a:pPr>
            <a:r>
              <a:rPr lang="en-US" altLang="zh-CN" sz="1600" dirty="0">
                <a:latin typeface="微软雅黑" panose="020B0503020204020204" charset="-122"/>
                <a:ea typeface="微软雅黑" panose="020B0503020204020204" charset="-122"/>
              </a:rPr>
              <a:t>1.</a:t>
            </a:r>
            <a:r>
              <a:rPr lang="zh-CN" altLang="en-US" sz="1600" dirty="0">
                <a:latin typeface="微软雅黑" panose="020B0503020204020204" charset="-122"/>
                <a:ea typeface="微软雅黑" panose="020B0503020204020204" charset="-122"/>
              </a:rPr>
              <a:t>迎新负责人直接手动报到；</a:t>
            </a:r>
            <a:endParaRPr lang="en-US" altLang="zh-CN" sz="1600" dirty="0">
              <a:latin typeface="微软雅黑" panose="020B0503020204020204" charset="-122"/>
              <a:ea typeface="微软雅黑" panose="020B0503020204020204" charset="-122"/>
            </a:endParaRPr>
          </a:p>
          <a:p>
            <a:pPr>
              <a:lnSpc>
                <a:spcPct val="200000"/>
              </a:lnSpc>
            </a:pPr>
            <a:r>
              <a:rPr lang="en-US" altLang="zh-CN" sz="1600" dirty="0">
                <a:latin typeface="微软雅黑" panose="020B0503020204020204" charset="-122"/>
                <a:ea typeface="微软雅黑" panose="020B0503020204020204" charset="-122"/>
              </a:rPr>
              <a:t>2.</a:t>
            </a:r>
            <a:r>
              <a:rPr lang="zh-CN" altLang="en-US" sz="1600" dirty="0">
                <a:latin typeface="微软雅黑" panose="020B0503020204020204" charset="-122"/>
                <a:ea typeface="微软雅黑" panose="020B0503020204020204" charset="-122"/>
              </a:rPr>
              <a:t>让新生扫描二维码下载易班网</a:t>
            </a:r>
            <a:r>
              <a:rPr lang="en-US" altLang="zh-CN" sz="1600" dirty="0">
                <a:latin typeface="微软雅黑" panose="020B0503020204020204" charset="-122"/>
                <a:ea typeface="微软雅黑" panose="020B0503020204020204" charset="-122"/>
              </a:rPr>
              <a:t>APP</a:t>
            </a:r>
            <a:r>
              <a:rPr lang="zh-CN" altLang="en-US" sz="1600" dirty="0">
                <a:latin typeface="微软雅黑" panose="020B0503020204020204" charset="-122"/>
                <a:ea typeface="微软雅黑" panose="020B0503020204020204" charset="-122"/>
              </a:rPr>
              <a:t>，注册认证后重新扫码；</a:t>
            </a:r>
            <a:endParaRPr lang="en-US" altLang="zh-CN" sz="1600" dirty="0">
              <a:latin typeface="微软雅黑" panose="020B0503020204020204" charset="-122"/>
              <a:ea typeface="微软雅黑" panose="020B0503020204020204" charset="-122"/>
            </a:endParaRP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sym typeface="+mn-ea"/>
              </a:rPr>
              <a:t>异常处理</a:t>
            </a:r>
            <a:endParaRPr lang="zh-CN" altLang="en-US" sz="3035" dirty="0">
              <a:latin typeface="微软雅黑" panose="020B0503020204020204" charset="-122"/>
              <a:ea typeface="微软雅黑" panose="020B0503020204020204" charset="-122"/>
            </a:endParaRPr>
          </a:p>
        </p:txBody>
      </p:sp>
      <p:sp>
        <p:nvSpPr>
          <p:cNvPr id="51" name="Shape 267"/>
          <p:cNvSpPr/>
          <p:nvPr/>
        </p:nvSpPr>
        <p:spPr>
          <a:xfrm>
            <a:off x="1976120" y="222885"/>
            <a:ext cx="4476115" cy="467360"/>
          </a:xfrm>
          <a:prstGeom prst="rect">
            <a:avLst/>
          </a:prstGeom>
          <a:ln w="12700">
            <a:miter lim="400000"/>
          </a:ln>
        </p:spPr>
        <p:txBody>
          <a:bodyPr wrap="square"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未通过易班网</a:t>
            </a:r>
            <a:r>
              <a:rPr lang="en-US" altLang="zh-CN" sz="3035" dirty="0">
                <a:latin typeface="微软雅黑" panose="020B0503020204020204" charset="-122"/>
                <a:ea typeface="微软雅黑" panose="020B0503020204020204" charset="-122"/>
              </a:rPr>
              <a:t>APP</a:t>
            </a:r>
            <a:r>
              <a:rPr lang="zh-CN" altLang="en-US" sz="3035" dirty="0">
                <a:latin typeface="微软雅黑" panose="020B0503020204020204" charset="-122"/>
                <a:ea typeface="微软雅黑" panose="020B0503020204020204" charset="-122"/>
              </a:rPr>
              <a:t>扫描</a:t>
            </a:r>
          </a:p>
        </p:txBody>
      </p:sp>
      <p:pic>
        <p:nvPicPr>
          <p:cNvPr id="2" name="图片 1"/>
          <p:cNvPicPr>
            <a:picLocks noChangeAspect="1"/>
          </p:cNvPicPr>
          <p:nvPr/>
        </p:nvPicPr>
        <p:blipFill>
          <a:blip r:embed="rId2"/>
          <a:stretch>
            <a:fillRect/>
          </a:stretch>
        </p:blipFill>
        <p:spPr>
          <a:xfrm>
            <a:off x="7670800" y="438785"/>
            <a:ext cx="3495040" cy="5981065"/>
          </a:xfrm>
          <a:prstGeom prst="rect">
            <a:avLst/>
          </a:prstGeom>
          <a:ln>
            <a:solidFill>
              <a:schemeClr val="accent1"/>
            </a:solidFill>
          </a:ln>
        </p:spPr>
      </p:pic>
    </p:spTree>
    <p:extLst>
      <p:ext uri="{BB962C8B-B14F-4D97-AF65-F5344CB8AC3E}">
        <p14:creationId xmlns:p14="http://schemas.microsoft.com/office/powerpoint/2010/main" val="3061231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49400"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smtClean="0">
                  <a:solidFill>
                    <a:schemeClr val="bg1"/>
                  </a:solidFill>
                  <a:latin typeface="微软雅黑" panose="020B0503020204020204" charset="-122"/>
                  <a:ea typeface="微软雅黑" panose="020B0503020204020204" charset="-122"/>
                </a:rPr>
                <a:t>五、</a:t>
              </a:r>
              <a:r>
                <a:rPr lang="zh-CN" altLang="en-US" dirty="0">
                  <a:solidFill>
                    <a:schemeClr val="bg1"/>
                  </a:solidFill>
                  <a:latin typeface="微软雅黑" panose="020B0503020204020204" charset="-122"/>
                  <a:ea typeface="微软雅黑" panose="020B0503020204020204" charset="-122"/>
                </a:rPr>
                <a:t>异常处理</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未认证</a:t>
              </a:r>
              <a:endParaRPr lang="zh-CN" altLang="zh-CN" dirty="0">
                <a:solidFill>
                  <a:schemeClr val="bg1"/>
                </a:solidFill>
                <a:latin typeface="微软雅黑" panose="020B0503020204020204" charset="-122"/>
                <a:ea typeface="微软雅黑" panose="020B0503020204020204" charset="-122"/>
              </a:endParaRPr>
            </a:p>
          </p:txBody>
        </p:sp>
      </p:grpSp>
      <p:sp>
        <p:nvSpPr>
          <p:cNvPr id="16" name="矩形 15"/>
          <p:cNvSpPr/>
          <p:nvPr/>
        </p:nvSpPr>
        <p:spPr>
          <a:xfrm>
            <a:off x="1528845" y="2081965"/>
            <a:ext cx="4117791" cy="3107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35569" y="2085971"/>
            <a:ext cx="4119339" cy="2553335"/>
          </a:xfrm>
          <a:prstGeom prst="rect">
            <a:avLst/>
          </a:prstGeom>
          <a:noFill/>
        </p:spPr>
        <p:txBody>
          <a:bodyPr wrap="square" rtlCol="0">
            <a:spAutoFit/>
          </a:bodyPr>
          <a:lstStyle/>
          <a:p>
            <a:pPr>
              <a:lnSpc>
                <a:spcPct val="200000"/>
              </a:lnSpc>
            </a:pPr>
            <a:r>
              <a:rPr lang="zh-CN" altLang="en-US" sz="1600" dirty="0">
                <a:latin typeface="微软雅黑" panose="020B0503020204020204" charset="-122"/>
                <a:ea typeface="微软雅黑" panose="020B0503020204020204" charset="-122"/>
              </a:rPr>
              <a:t>新生报到失败，提示“无法获取您的学校认证信息”</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失败原因：新生未进行学校认证</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解决方案：迎新负责人告知新生进行学校认证。</a:t>
            </a:r>
            <a:endParaRPr lang="en-US" altLang="zh-CN" sz="1600" dirty="0">
              <a:latin typeface="微软雅黑" panose="020B0503020204020204" charset="-122"/>
              <a:ea typeface="微软雅黑" panose="020B0503020204020204" charset="-122"/>
            </a:endParaRP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sym typeface="+mn-ea"/>
              </a:rPr>
              <a:t>异常处理</a:t>
            </a:r>
            <a:endParaRPr lang="zh-CN" altLang="en-US" sz="3035" dirty="0">
              <a:latin typeface="微软雅黑" panose="020B0503020204020204" charset="-122"/>
              <a:ea typeface="微软雅黑" panose="020B0503020204020204" charset="-122"/>
            </a:endParaRPr>
          </a:p>
        </p:txBody>
      </p:sp>
      <p:sp>
        <p:nvSpPr>
          <p:cNvPr id="51" name="Shape 267"/>
          <p:cNvSpPr/>
          <p:nvPr/>
        </p:nvSpPr>
        <p:spPr>
          <a:xfrm>
            <a:off x="1976131" y="22295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未认证</a:t>
            </a:r>
          </a:p>
        </p:txBody>
      </p:sp>
      <p:pic>
        <p:nvPicPr>
          <p:cNvPr id="2" name="图片 1"/>
          <p:cNvPicPr>
            <a:picLocks noChangeAspect="1"/>
          </p:cNvPicPr>
          <p:nvPr/>
        </p:nvPicPr>
        <p:blipFill>
          <a:blip r:embed="rId2"/>
          <a:stretch>
            <a:fillRect/>
          </a:stretch>
        </p:blipFill>
        <p:spPr>
          <a:xfrm>
            <a:off x="7684770" y="222885"/>
            <a:ext cx="3466465" cy="5809615"/>
          </a:xfrm>
          <a:prstGeom prst="rect">
            <a:avLst/>
          </a:prstGeom>
        </p:spPr>
      </p:pic>
    </p:spTree>
    <p:extLst>
      <p:ext uri="{BB962C8B-B14F-4D97-AF65-F5344CB8AC3E}">
        <p14:creationId xmlns:p14="http://schemas.microsoft.com/office/powerpoint/2010/main" val="1425461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49400"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smtClean="0">
                  <a:solidFill>
                    <a:schemeClr val="bg1"/>
                  </a:solidFill>
                  <a:latin typeface="微软雅黑" panose="020B0503020204020204" charset="-122"/>
                  <a:ea typeface="微软雅黑" panose="020B0503020204020204" charset="-122"/>
                </a:rPr>
                <a:t>六、</a:t>
              </a:r>
              <a:r>
                <a:rPr lang="zh-CN" altLang="en-US" dirty="0">
                  <a:solidFill>
                    <a:schemeClr val="bg1"/>
                  </a:solidFill>
                  <a:latin typeface="微软雅黑" panose="020B0503020204020204" charset="-122"/>
                  <a:ea typeface="微软雅黑" panose="020B0503020204020204" charset="-122"/>
                </a:rPr>
                <a:t>异常处理</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报到场次有误</a:t>
              </a:r>
            </a:p>
          </p:txBody>
        </p:sp>
      </p:grpSp>
      <p:sp>
        <p:nvSpPr>
          <p:cNvPr id="16" name="矩形 15"/>
          <p:cNvSpPr/>
          <p:nvPr/>
        </p:nvSpPr>
        <p:spPr>
          <a:xfrm>
            <a:off x="1528845" y="2081965"/>
            <a:ext cx="4117791" cy="3107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35569" y="2085971"/>
            <a:ext cx="4119339" cy="3046095"/>
          </a:xfrm>
          <a:prstGeom prst="rect">
            <a:avLst/>
          </a:prstGeom>
          <a:noFill/>
        </p:spPr>
        <p:txBody>
          <a:bodyPr wrap="square" rtlCol="0">
            <a:spAutoFit/>
          </a:bodyPr>
          <a:lstStyle/>
          <a:p>
            <a:pPr>
              <a:lnSpc>
                <a:spcPct val="200000"/>
              </a:lnSpc>
            </a:pPr>
            <a:r>
              <a:rPr lang="zh-CN" altLang="en-US" sz="1600" dirty="0">
                <a:latin typeface="微软雅黑" panose="020B0503020204020204" charset="-122"/>
                <a:ea typeface="微软雅黑" panose="020B0503020204020204" charset="-122"/>
              </a:rPr>
              <a:t>新生报到失败，提示“你的报到场次有误哦，赶紧找工作人员确认一下吧</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失败原因：新生报到场次有误</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解决方案：</a:t>
            </a:r>
            <a:r>
              <a:rPr lang="zh-CN" sz="1600" dirty="0">
                <a:latin typeface="微软雅黑" panose="020B0503020204020204" charset="-122"/>
                <a:ea typeface="微软雅黑" panose="020B0503020204020204" charset="-122"/>
              </a:rPr>
              <a:t>确认当前报到点的场次与新生的培养层次是否有误，若错误则引导新生到正确的报到点进行报到</a:t>
            </a:r>
            <a:r>
              <a:rPr lang="en-US" altLang="zh-CN" sz="1600" dirty="0">
                <a:latin typeface="微软雅黑" panose="020B0503020204020204" charset="-122"/>
                <a:ea typeface="微软雅黑" panose="020B0503020204020204" charset="-122"/>
              </a:rPr>
              <a:t>~</a:t>
            </a: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sym typeface="+mn-ea"/>
              </a:rPr>
              <a:t>异常处理</a:t>
            </a:r>
            <a:endParaRPr lang="zh-CN" altLang="en-US" sz="3035" dirty="0">
              <a:latin typeface="微软雅黑" panose="020B0503020204020204" charset="-122"/>
              <a:ea typeface="微软雅黑" panose="020B0503020204020204" charset="-122"/>
            </a:endParaRPr>
          </a:p>
        </p:txBody>
      </p:sp>
      <p:sp>
        <p:nvSpPr>
          <p:cNvPr id="51" name="Shape 267"/>
          <p:cNvSpPr/>
          <p:nvPr/>
        </p:nvSpPr>
        <p:spPr>
          <a:xfrm>
            <a:off x="1976131" y="22295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报到场次有误</a:t>
            </a:r>
          </a:p>
        </p:txBody>
      </p:sp>
      <p:pic>
        <p:nvPicPr>
          <p:cNvPr id="3" name="图片 2"/>
          <p:cNvPicPr>
            <a:picLocks noChangeAspect="1"/>
          </p:cNvPicPr>
          <p:nvPr/>
        </p:nvPicPr>
        <p:blipFill>
          <a:blip r:embed="rId2"/>
          <a:srcRect r="1773"/>
          <a:stretch>
            <a:fillRect/>
          </a:stretch>
        </p:blipFill>
        <p:spPr>
          <a:xfrm>
            <a:off x="7562215" y="681990"/>
            <a:ext cx="3376930" cy="5361940"/>
          </a:xfrm>
          <a:prstGeom prst="rect">
            <a:avLst/>
          </a:prstGeom>
          <a:ln>
            <a:solidFill>
              <a:schemeClr val="accent1"/>
            </a:solidFill>
          </a:ln>
        </p:spPr>
      </p:pic>
    </p:spTree>
    <p:extLst>
      <p:ext uri="{BB962C8B-B14F-4D97-AF65-F5344CB8AC3E}">
        <p14:creationId xmlns:p14="http://schemas.microsoft.com/office/powerpoint/2010/main" val="3639829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49400"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smtClean="0">
                  <a:solidFill>
                    <a:schemeClr val="bg1"/>
                  </a:solidFill>
                  <a:latin typeface="微软雅黑" panose="020B0503020204020204" charset="-122"/>
                  <a:ea typeface="微软雅黑" panose="020B0503020204020204" charset="-122"/>
                </a:rPr>
                <a:t>七、</a:t>
              </a:r>
              <a:r>
                <a:rPr lang="zh-CN" altLang="en-US" dirty="0">
                  <a:solidFill>
                    <a:schemeClr val="bg1"/>
                  </a:solidFill>
                  <a:latin typeface="微软雅黑" panose="020B0503020204020204" charset="-122"/>
                  <a:ea typeface="微软雅黑" panose="020B0503020204020204" charset="-122"/>
                </a:rPr>
                <a:t>异常处理</a:t>
              </a:r>
              <a:r>
                <a:rPr lang="en-US" altLang="zh-CN" dirty="0">
                  <a:solidFill>
                    <a:schemeClr val="bg1"/>
                  </a:solidFill>
                  <a:latin typeface="微软雅黑" panose="020B0503020204020204" charset="-122"/>
                  <a:ea typeface="微软雅黑" panose="020B0503020204020204" charset="-122"/>
                </a:rPr>
                <a:t>-该生为老生</a:t>
              </a:r>
            </a:p>
          </p:txBody>
        </p:sp>
      </p:grpSp>
      <p:sp>
        <p:nvSpPr>
          <p:cNvPr id="16" name="矩形 15"/>
          <p:cNvSpPr/>
          <p:nvPr/>
        </p:nvSpPr>
        <p:spPr>
          <a:xfrm>
            <a:off x="1528845" y="2081965"/>
            <a:ext cx="4117791" cy="3107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35569" y="2085971"/>
            <a:ext cx="4119339" cy="2553335"/>
          </a:xfrm>
          <a:prstGeom prst="rect">
            <a:avLst/>
          </a:prstGeom>
          <a:noFill/>
        </p:spPr>
        <p:txBody>
          <a:bodyPr wrap="square" rtlCol="0">
            <a:spAutoFit/>
          </a:bodyPr>
          <a:lstStyle/>
          <a:p>
            <a:pPr>
              <a:lnSpc>
                <a:spcPct val="200000"/>
              </a:lnSpc>
            </a:pPr>
            <a:r>
              <a:rPr lang="zh-CN" altLang="en-US" sz="1600" dirty="0">
                <a:latin typeface="微软雅黑" panose="020B0503020204020204" charset="-122"/>
                <a:ea typeface="微软雅黑" panose="020B0503020204020204" charset="-122"/>
              </a:rPr>
              <a:t>新生报到失败，提示“童鞋，别闹了，块去迎接你的学弟学妹们</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失败原因：老生进行扫码</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解决方案：可以直接进入下一个新生的扫码</a:t>
            </a:r>
            <a:endParaRPr lang="zh-CN" sz="1600" dirty="0">
              <a:latin typeface="微软雅黑" panose="020B0503020204020204" charset="-122"/>
              <a:ea typeface="微软雅黑" panose="020B0503020204020204" charset="-122"/>
            </a:endParaRP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sym typeface="+mn-ea"/>
              </a:rPr>
              <a:t>异常处理</a:t>
            </a:r>
            <a:endParaRPr lang="zh-CN" altLang="en-US" sz="3035" dirty="0">
              <a:latin typeface="微软雅黑" panose="020B0503020204020204" charset="-122"/>
              <a:ea typeface="微软雅黑" panose="020B0503020204020204" charset="-122"/>
            </a:endParaRPr>
          </a:p>
        </p:txBody>
      </p:sp>
      <p:sp>
        <p:nvSpPr>
          <p:cNvPr id="51" name="Shape 267"/>
          <p:cNvSpPr/>
          <p:nvPr/>
        </p:nvSpPr>
        <p:spPr>
          <a:xfrm>
            <a:off x="1976131" y="22295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该生为老生</a:t>
            </a:r>
          </a:p>
        </p:txBody>
      </p:sp>
      <p:pic>
        <p:nvPicPr>
          <p:cNvPr id="3" name="图片 2"/>
          <p:cNvPicPr>
            <a:picLocks noChangeAspect="1"/>
          </p:cNvPicPr>
          <p:nvPr/>
        </p:nvPicPr>
        <p:blipFill>
          <a:blip r:embed="rId2"/>
          <a:stretch>
            <a:fillRect/>
          </a:stretch>
        </p:blipFill>
        <p:spPr>
          <a:xfrm>
            <a:off x="7522845" y="585470"/>
            <a:ext cx="3623945" cy="5555615"/>
          </a:xfrm>
          <a:prstGeom prst="rect">
            <a:avLst/>
          </a:prstGeom>
          <a:ln>
            <a:solidFill>
              <a:schemeClr val="accent1"/>
            </a:solidFill>
          </a:ln>
        </p:spPr>
      </p:pic>
    </p:spTree>
    <p:extLst>
      <p:ext uri="{BB962C8B-B14F-4D97-AF65-F5344CB8AC3E}">
        <p14:creationId xmlns:p14="http://schemas.microsoft.com/office/powerpoint/2010/main" val="3745535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49400" y="1364225"/>
            <a:ext cx="4107158" cy="476147"/>
            <a:chOff x="1265602" y="1767878"/>
            <a:chExt cx="4149156" cy="476147"/>
          </a:xfrm>
          <a:solidFill>
            <a:srgbClr val="5B9BD5"/>
          </a:solidFill>
        </p:grpSpPr>
        <p:sp>
          <p:nvSpPr>
            <p:cNvPr id="12" name="矩形 11"/>
            <p:cNvSpPr/>
            <p:nvPr/>
          </p:nvSpPr>
          <p:spPr>
            <a:xfrm>
              <a:off x="1265602" y="1767878"/>
              <a:ext cx="4149156" cy="4761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5"/>
            <p:cNvSpPr txBox="1"/>
            <p:nvPr/>
          </p:nvSpPr>
          <p:spPr>
            <a:xfrm>
              <a:off x="1287619" y="1805896"/>
              <a:ext cx="4065036" cy="368300"/>
            </a:xfrm>
            <a:prstGeom prst="rect">
              <a:avLst/>
            </a:prstGeom>
            <a:grpFill/>
          </p:spPr>
          <p:txBody>
            <a:bodyPr wrap="square" rtlCol="0">
              <a:spAutoFit/>
            </a:bodyPr>
            <a:lstStyle/>
            <a:p>
              <a:pPr lvl="0" algn="ctr"/>
              <a:r>
                <a:rPr lang="zh-CN" altLang="en-US" dirty="0" smtClean="0">
                  <a:solidFill>
                    <a:schemeClr val="bg1"/>
                  </a:solidFill>
                  <a:latin typeface="微软雅黑" panose="020B0503020204020204" charset="-122"/>
                  <a:ea typeface="微软雅黑" panose="020B0503020204020204" charset="-122"/>
                </a:rPr>
                <a:t>八、</a:t>
              </a:r>
              <a:r>
                <a:rPr lang="zh-CN" altLang="en-US" dirty="0">
                  <a:solidFill>
                    <a:schemeClr val="bg1"/>
                  </a:solidFill>
                  <a:latin typeface="微软雅黑" panose="020B0503020204020204" charset="-122"/>
                  <a:ea typeface="微软雅黑" panose="020B0503020204020204" charset="-122"/>
                </a:rPr>
                <a:t>异常处理</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已报到</a:t>
              </a:r>
            </a:p>
          </p:txBody>
        </p:sp>
      </p:grpSp>
      <p:sp>
        <p:nvSpPr>
          <p:cNvPr id="16" name="矩形 15"/>
          <p:cNvSpPr/>
          <p:nvPr/>
        </p:nvSpPr>
        <p:spPr>
          <a:xfrm>
            <a:off x="1528845" y="2081965"/>
            <a:ext cx="4117791" cy="3107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1535569" y="2085971"/>
            <a:ext cx="4119339" cy="2061210"/>
          </a:xfrm>
          <a:prstGeom prst="rect">
            <a:avLst/>
          </a:prstGeom>
          <a:noFill/>
        </p:spPr>
        <p:txBody>
          <a:bodyPr wrap="square" rtlCol="0">
            <a:spAutoFit/>
          </a:bodyPr>
          <a:lstStyle/>
          <a:p>
            <a:pPr>
              <a:lnSpc>
                <a:spcPct val="200000"/>
              </a:lnSpc>
            </a:pPr>
            <a:r>
              <a:rPr lang="zh-CN" altLang="en-US" sz="1600" dirty="0">
                <a:latin typeface="微软雅黑" panose="020B0503020204020204" charset="-122"/>
                <a:ea typeface="微软雅黑" panose="020B0503020204020204" charset="-122"/>
              </a:rPr>
              <a:t>新生报到失败，提示“您已经报到过了哟”</a:t>
            </a:r>
            <a:endParaRPr lang="en-US" altLang="zh-CN" sz="1600" dirty="0">
              <a:latin typeface="微软雅黑" panose="020B0503020204020204" charset="-122"/>
              <a:ea typeface="微软雅黑" panose="020B0503020204020204" charset="-122"/>
            </a:endParaRP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失败原因：新生已经报到过，再次扫码；</a:t>
            </a:r>
          </a:p>
          <a:p>
            <a:pPr marL="285750" indent="-285750">
              <a:lnSpc>
                <a:spcPct val="20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解决办法：可以直接进行下一个新生扫码；</a:t>
            </a:r>
          </a:p>
        </p:txBody>
      </p:sp>
      <p:sp>
        <p:nvSpPr>
          <p:cNvPr id="49" name="Shape 262"/>
          <p:cNvSpPr/>
          <p:nvPr/>
        </p:nvSpPr>
        <p:spPr>
          <a:xfrm>
            <a:off x="29401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sym typeface="+mn-ea"/>
              </a:rPr>
              <a:t>异常处理</a:t>
            </a:r>
            <a:endParaRPr lang="zh-CN" altLang="en-US" sz="3035" dirty="0">
              <a:latin typeface="微软雅黑" panose="020B0503020204020204" charset="-122"/>
              <a:ea typeface="微软雅黑" panose="020B0503020204020204" charset="-122"/>
            </a:endParaRPr>
          </a:p>
        </p:txBody>
      </p:sp>
      <p:sp>
        <p:nvSpPr>
          <p:cNvPr id="51" name="Shape 267"/>
          <p:cNvSpPr/>
          <p:nvPr/>
        </p:nvSpPr>
        <p:spPr>
          <a:xfrm>
            <a:off x="1976131" y="22295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已报到</a:t>
            </a:r>
          </a:p>
        </p:txBody>
      </p:sp>
      <p:pic>
        <p:nvPicPr>
          <p:cNvPr id="3" name="图片 2"/>
          <p:cNvPicPr>
            <a:picLocks noChangeAspect="1"/>
          </p:cNvPicPr>
          <p:nvPr/>
        </p:nvPicPr>
        <p:blipFill>
          <a:blip r:embed="rId2"/>
          <a:stretch>
            <a:fillRect/>
          </a:stretch>
        </p:blipFill>
        <p:spPr>
          <a:xfrm>
            <a:off x="7268845" y="372745"/>
            <a:ext cx="3475990" cy="5981065"/>
          </a:xfrm>
          <a:prstGeom prst="rect">
            <a:avLst/>
          </a:prstGeom>
          <a:ln>
            <a:solidFill>
              <a:schemeClr val="accent1"/>
            </a:solidFill>
          </a:ln>
        </p:spPr>
      </p:pic>
    </p:spTree>
    <p:extLst>
      <p:ext uri="{BB962C8B-B14F-4D97-AF65-F5344CB8AC3E}">
        <p14:creationId xmlns:p14="http://schemas.microsoft.com/office/powerpoint/2010/main" val="4206727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3"/>
          <p:cNvSpPr txBox="1"/>
          <p:nvPr/>
        </p:nvSpPr>
        <p:spPr>
          <a:xfrm>
            <a:off x="435243" y="1138847"/>
            <a:ext cx="10550620" cy="4770537"/>
          </a:xfrm>
          <a:prstGeom prst="rect">
            <a:avLst/>
          </a:prstGeom>
          <a:noFill/>
        </p:spPr>
        <p:txBody>
          <a:bodyPr wrap="square" rtlCol="0">
            <a:spAutoFit/>
          </a:bodyPr>
          <a:lstStyle/>
          <a:p>
            <a:pPr>
              <a:lnSpc>
                <a:spcPct val="200000"/>
              </a:lnSpc>
            </a:pPr>
            <a:r>
              <a:rPr lang="en-US" altLang="zh-CN" sz="2000" dirty="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1</a:t>
            </a:r>
            <a:r>
              <a:rPr lang="zh-CN" altLang="en-US" sz="2000" dirty="0" smtClean="0">
                <a:latin typeface="微软雅黑" panose="020B0503020204020204" charset="-122"/>
                <a:ea typeface="微软雅黑" panose="020B0503020204020204" charset="-122"/>
              </a:rPr>
              <a:t>、迎新负责人信息及时</a:t>
            </a:r>
            <a:r>
              <a:rPr lang="zh-CN" altLang="en-US" sz="2000" dirty="0" smtClean="0">
                <a:latin typeface="微软雅黑" panose="020B0503020204020204" charset="-122"/>
                <a:ea typeface="微软雅黑" panose="020B0503020204020204" charset="-122"/>
              </a:rPr>
              <a:t>报送，可设多人，保证每个时间段都有人负责；</a:t>
            </a:r>
            <a:endParaRPr lang="en-US" altLang="zh-CN" sz="2000" dirty="0" smtClean="0">
              <a:latin typeface="微软雅黑" panose="020B0503020204020204" charset="-122"/>
              <a:ea typeface="微软雅黑" panose="020B0503020204020204" charset="-122"/>
            </a:endParaRPr>
          </a:p>
          <a:p>
            <a:pPr>
              <a:lnSpc>
                <a:spcPct val="200000"/>
              </a:lnSpc>
            </a:pPr>
            <a:r>
              <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    2</a:t>
            </a:r>
            <a:r>
              <a:rPr lang="zh-CN" altLang="en-US"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、现场注意核实学生信息，避免非本院学生扫码报到；</a:t>
            </a:r>
            <a:endPar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a:p>
            <a:pPr>
              <a:lnSpc>
                <a:spcPct val="200000"/>
              </a:lnSpc>
            </a:pPr>
            <a:r>
              <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    3</a:t>
            </a:r>
            <a:r>
              <a:rPr lang="zh-CN" altLang="en-US"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、准备一台笔记本电脑备用。优先选取手机扫码方式，如出现特殊情况，切换至电脑端；</a:t>
            </a:r>
            <a:endPar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a:p>
            <a:pPr>
              <a:lnSpc>
                <a:spcPct val="200000"/>
              </a:lnSpc>
            </a:pPr>
            <a:r>
              <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    4</a:t>
            </a:r>
            <a:r>
              <a:rPr lang="zh-CN" altLang="en-US"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、对未报到学生进行处理，登记未报到原因；</a:t>
            </a:r>
            <a:endPar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a:p>
            <a:pPr>
              <a:lnSpc>
                <a:spcPct val="200000"/>
              </a:lnSpc>
            </a:pPr>
            <a:r>
              <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    5</a:t>
            </a:r>
            <a:r>
              <a:rPr lang="zh-CN" altLang="en-US"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rPr>
              <a:t>、预报到信息尽量让学生填报，来校时间、来校方式，方便提前掌握学生报到情况，完善个人信息，方便辅导员后期掌握学生情况。</a:t>
            </a:r>
            <a:endParaRPr lang="en-US" altLang="zh-CN" sz="20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a:p>
            <a:pPr>
              <a:lnSpc>
                <a:spcPct val="200000"/>
              </a:lnSpc>
            </a:pPr>
            <a:endParaRPr lang="en-US" altLang="zh-CN" sz="1600" dirty="0" smtClean="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a:p>
            <a:pPr>
              <a:lnSpc>
                <a:spcPct val="200000"/>
              </a:lnSpc>
            </a:pPr>
            <a:endParaRPr lang="en-US" altLang="zh-CN" sz="1600" dirty="0">
              <a:solidFill>
                <a:schemeClr val="bg2">
                  <a:lumMod val="25000"/>
                </a:schemeClr>
              </a:solidFill>
              <a:latin typeface="微软雅黑" panose="020B0503020204020204" charset="-122"/>
              <a:ea typeface="微软雅黑" panose="020B0503020204020204" charset="-122"/>
              <a:sym typeface="Wingdings" panose="05000000000000000000" pitchFamily="2" charset="2"/>
            </a:endParaRPr>
          </a:p>
        </p:txBody>
      </p:sp>
      <p:grpSp>
        <p:nvGrpSpPr>
          <p:cNvPr id="399" name="Group 399"/>
          <p:cNvGrpSpPr/>
          <p:nvPr/>
        </p:nvGrpSpPr>
        <p:grpSpPr>
          <a:xfrm>
            <a:off x="661478" y="1018283"/>
            <a:ext cx="11122698" cy="120563"/>
            <a:chOff x="17049" y="0"/>
            <a:chExt cx="11725176" cy="127092"/>
          </a:xfrm>
        </p:grpSpPr>
        <p:sp>
          <p:nvSpPr>
            <p:cNvPr id="397" name="Shape 397"/>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9" tIns="43369" rIns="43369" bIns="43369"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398" name="Shape 398"/>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9" tIns="43369" rIns="43369" bIns="43369" numCol="1" anchor="t">
              <a:noAutofit/>
            </a:bodyPr>
            <a:lstStyle/>
            <a:p>
              <a:endParaRPr sz="1705"/>
            </a:p>
          </p:txBody>
        </p:sp>
      </p:grpSp>
      <p:sp>
        <p:nvSpPr>
          <p:cNvPr id="4" name="Shape 262"/>
          <p:cNvSpPr/>
          <p:nvPr/>
        </p:nvSpPr>
        <p:spPr>
          <a:xfrm>
            <a:off x="781693" y="222959"/>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注意事项</a:t>
            </a:r>
          </a:p>
        </p:txBody>
      </p:sp>
      <p:sp>
        <p:nvSpPr>
          <p:cNvPr id="3" name="Shape 267"/>
          <p:cNvSpPr/>
          <p:nvPr/>
        </p:nvSpPr>
        <p:spPr>
          <a:xfrm>
            <a:off x="2496831" y="226769"/>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endParaRPr lang="zh-CN" altLang="en-US" sz="3035" dirty="0"/>
          </a:p>
        </p:txBody>
      </p:sp>
    </p:spTree>
    <p:extLst>
      <p:ext uri="{BB962C8B-B14F-4D97-AF65-F5344CB8AC3E}">
        <p14:creationId xmlns:p14="http://schemas.microsoft.com/office/powerpoint/2010/main" val="4079130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0465435" y="2628265"/>
            <a:ext cx="1007745" cy="320040"/>
          </a:xfrm>
          <a:prstGeom prst="rect">
            <a:avLst/>
          </a:prstGeom>
        </p:spPr>
      </p:pic>
      <p:grpSp>
        <p:nvGrpSpPr>
          <p:cNvPr id="13" name="组合 12"/>
          <p:cNvGrpSpPr/>
          <p:nvPr/>
        </p:nvGrpSpPr>
        <p:grpSpPr>
          <a:xfrm>
            <a:off x="254000" y="3034030"/>
            <a:ext cx="1484519" cy="1395095"/>
            <a:chOff x="1125" y="4833"/>
            <a:chExt cx="2835" cy="2664"/>
          </a:xfrm>
        </p:grpSpPr>
        <p:pic>
          <p:nvPicPr>
            <p:cNvPr id="7" name="图片 6" descr="D:\Documents\Tencent Files\649392933\FileRecv\宣传册8.png宣传册8"/>
            <p:cNvPicPr>
              <a:picLocks noChangeAspect="1"/>
            </p:cNvPicPr>
            <p:nvPr/>
          </p:nvPicPr>
          <p:blipFill>
            <a:blip r:embed="rId4" cstate="email"/>
            <a:srcRect l="15235" t="31842" r="73653" b="52494"/>
            <a:stretch>
              <a:fillRect/>
            </a:stretch>
          </p:blipFill>
          <p:spPr>
            <a:xfrm>
              <a:off x="1125" y="4833"/>
              <a:ext cx="2835" cy="2664"/>
            </a:xfrm>
            <a:prstGeom prst="rect">
              <a:avLst/>
            </a:prstGeom>
          </p:spPr>
        </p:pic>
        <p:pic>
          <p:nvPicPr>
            <p:cNvPr id="3" name="图片 2"/>
            <p:cNvPicPr>
              <a:picLocks noChangeAspect="1"/>
            </p:cNvPicPr>
            <p:nvPr/>
          </p:nvPicPr>
          <p:blipFill>
            <a:blip r:embed="rId3"/>
            <a:stretch>
              <a:fillRect/>
            </a:stretch>
          </p:blipFill>
          <p:spPr>
            <a:xfrm>
              <a:off x="1778" y="5468"/>
              <a:ext cx="1375" cy="1411"/>
            </a:xfrm>
            <a:prstGeom prst="rect">
              <a:avLst/>
            </a:prstGeom>
          </p:spPr>
        </p:pic>
        <p:sp>
          <p:nvSpPr>
            <p:cNvPr id="11" name="文本框 10"/>
            <p:cNvSpPr txBox="1"/>
            <p:nvPr/>
          </p:nvSpPr>
          <p:spPr>
            <a:xfrm>
              <a:off x="1846" y="5547"/>
              <a:ext cx="1238" cy="1111"/>
            </a:xfrm>
            <a:prstGeom prst="rect">
              <a:avLst/>
            </a:prstGeom>
            <a:noFill/>
          </p:spPr>
          <p:txBody>
            <a:bodyPr wrap="square" rtlCol="0">
              <a:spAutoFit/>
            </a:bodyPr>
            <a:lstStyle/>
            <a:p>
              <a:pPr algn="ctr"/>
              <a:r>
                <a:rPr lang="en-US" altLang="zh-CN" sz="1600" b="1">
                  <a:solidFill>
                    <a:schemeClr val="accent1"/>
                  </a:solidFill>
                </a:rPr>
                <a:t>PC</a:t>
              </a:r>
              <a:r>
                <a:rPr lang="zh-CN" altLang="en-US" sz="1600" b="1">
                  <a:solidFill>
                    <a:schemeClr val="accent1"/>
                  </a:solidFill>
                </a:rPr>
                <a:t>端</a:t>
              </a:r>
            </a:p>
            <a:p>
              <a:pPr algn="ctr"/>
              <a:r>
                <a:rPr lang="zh-CN" altLang="en-US" sz="1600" b="1">
                  <a:solidFill>
                    <a:schemeClr val="accent1"/>
                  </a:solidFill>
                </a:rPr>
                <a:t>扫码</a:t>
              </a:r>
            </a:p>
          </p:txBody>
        </p:sp>
      </p:grpSp>
      <p:grpSp>
        <p:nvGrpSpPr>
          <p:cNvPr id="266" name="Group 266"/>
          <p:cNvGrpSpPr/>
          <p:nvPr/>
        </p:nvGrpSpPr>
        <p:grpSpPr>
          <a:xfrm>
            <a:off x="661478" y="1018283"/>
            <a:ext cx="11122698" cy="120563"/>
            <a:chOff x="17049" y="0"/>
            <a:chExt cx="11725176" cy="127092"/>
          </a:xfrm>
        </p:grpSpPr>
        <p:sp>
          <p:nvSpPr>
            <p:cNvPr id="264" name="Shape 264"/>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8" tIns="43368" rIns="43368" bIns="43368"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265" name="Shape 265"/>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8" tIns="43368" rIns="43368" bIns="43368" numCol="1" anchor="t">
              <a:noAutofit/>
            </a:bodyPr>
            <a:lstStyle/>
            <a:p>
              <a:endParaRPr sz="1710"/>
            </a:p>
          </p:txBody>
        </p:sp>
      </p:grpSp>
      <p:pic>
        <p:nvPicPr>
          <p:cNvPr id="4" name="图片 3" descr="设备"/>
          <p:cNvPicPr>
            <a:picLocks noChangeAspect="1"/>
          </p:cNvPicPr>
          <p:nvPr/>
        </p:nvPicPr>
        <p:blipFill>
          <a:blip r:embed="rId5" cstate="email"/>
          <a:stretch>
            <a:fillRect/>
          </a:stretch>
        </p:blipFill>
        <p:spPr>
          <a:xfrm>
            <a:off x="1965325" y="2118360"/>
            <a:ext cx="4346575" cy="3343910"/>
          </a:xfrm>
          <a:prstGeom prst="rect">
            <a:avLst/>
          </a:prstGeom>
        </p:spPr>
      </p:pic>
      <p:grpSp>
        <p:nvGrpSpPr>
          <p:cNvPr id="15" name="组合 14"/>
          <p:cNvGrpSpPr/>
          <p:nvPr/>
        </p:nvGrpSpPr>
        <p:grpSpPr>
          <a:xfrm rot="10800000">
            <a:off x="6534150" y="2863850"/>
            <a:ext cx="1461770" cy="1373505"/>
            <a:chOff x="1125" y="4833"/>
            <a:chExt cx="2835" cy="2664"/>
          </a:xfrm>
        </p:grpSpPr>
        <p:pic>
          <p:nvPicPr>
            <p:cNvPr id="16" name="图片 15" descr="D:\Documents\Tencent Files\649392933\FileRecv\宣传册8.png宣传册8"/>
            <p:cNvPicPr>
              <a:picLocks noChangeAspect="1"/>
            </p:cNvPicPr>
            <p:nvPr/>
          </p:nvPicPr>
          <p:blipFill>
            <a:blip r:embed="rId6" cstate="email"/>
            <a:srcRect l="15235" t="31842" r="73653" b="52494"/>
            <a:stretch>
              <a:fillRect/>
            </a:stretch>
          </p:blipFill>
          <p:spPr>
            <a:xfrm>
              <a:off x="1125" y="4833"/>
              <a:ext cx="2835" cy="2664"/>
            </a:xfrm>
            <a:prstGeom prst="rect">
              <a:avLst/>
            </a:prstGeom>
          </p:spPr>
        </p:pic>
        <p:pic>
          <p:nvPicPr>
            <p:cNvPr id="17" name="图片 16"/>
            <p:cNvPicPr>
              <a:picLocks noChangeAspect="1"/>
            </p:cNvPicPr>
            <p:nvPr/>
          </p:nvPicPr>
          <p:blipFill>
            <a:blip r:embed="rId3"/>
            <a:stretch>
              <a:fillRect/>
            </a:stretch>
          </p:blipFill>
          <p:spPr>
            <a:xfrm>
              <a:off x="1778" y="5468"/>
              <a:ext cx="1375" cy="1411"/>
            </a:xfrm>
            <a:prstGeom prst="rect">
              <a:avLst/>
            </a:prstGeom>
          </p:spPr>
        </p:pic>
        <p:sp>
          <p:nvSpPr>
            <p:cNvPr id="18" name="文本框 17"/>
            <p:cNvSpPr txBox="1"/>
            <p:nvPr/>
          </p:nvSpPr>
          <p:spPr>
            <a:xfrm rot="10800000">
              <a:off x="1780" y="5546"/>
              <a:ext cx="1373" cy="1009"/>
            </a:xfrm>
            <a:prstGeom prst="rect">
              <a:avLst/>
            </a:prstGeom>
            <a:noFill/>
          </p:spPr>
          <p:txBody>
            <a:bodyPr wrap="square" rtlCol="0">
              <a:spAutoFit/>
            </a:bodyPr>
            <a:lstStyle/>
            <a:p>
              <a:pPr algn="ctr"/>
              <a:r>
                <a:rPr lang="en-US" altLang="zh-CN" sz="1400" b="1" dirty="0">
                  <a:solidFill>
                    <a:schemeClr val="accent1"/>
                  </a:solidFill>
                </a:rPr>
                <a:t>APP</a:t>
              </a:r>
              <a:r>
                <a:rPr lang="zh-CN" altLang="en-US" sz="1400" b="1" dirty="0">
                  <a:solidFill>
                    <a:schemeClr val="accent1"/>
                  </a:solidFill>
                </a:rPr>
                <a:t>端</a:t>
              </a:r>
            </a:p>
            <a:p>
              <a:pPr algn="ctr"/>
              <a:r>
                <a:rPr lang="zh-CN" altLang="en-US" sz="1400" b="1" dirty="0">
                  <a:solidFill>
                    <a:schemeClr val="accent1"/>
                  </a:solidFill>
                </a:rPr>
                <a:t>扫码</a:t>
              </a:r>
            </a:p>
          </p:txBody>
        </p:sp>
      </p:grpSp>
      <p:sp>
        <p:nvSpPr>
          <p:cNvPr id="19" name="文本框 18"/>
          <p:cNvSpPr txBox="1"/>
          <p:nvPr/>
        </p:nvSpPr>
        <p:spPr>
          <a:xfrm>
            <a:off x="9015095" y="4515020"/>
            <a:ext cx="2468880" cy="384810"/>
          </a:xfrm>
          <a:prstGeom prst="rect">
            <a:avLst/>
          </a:prstGeom>
          <a:noFill/>
        </p:spPr>
        <p:txBody>
          <a:bodyPr wrap="none" rtlCol="0" anchor="t">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数据统计，辅助决策；</a:t>
            </a:r>
            <a:endParaRPr lang="zh-CN" altLang="en-US" dirty="0"/>
          </a:p>
        </p:txBody>
      </p:sp>
      <p:sp>
        <p:nvSpPr>
          <p:cNvPr id="21" name="文本框 20"/>
          <p:cNvSpPr txBox="1"/>
          <p:nvPr/>
        </p:nvSpPr>
        <p:spPr>
          <a:xfrm>
            <a:off x="9015095" y="2879725"/>
            <a:ext cx="2468880" cy="384810"/>
          </a:xfrm>
          <a:prstGeom prst="rect">
            <a:avLst/>
          </a:prstGeom>
          <a:noFill/>
        </p:spPr>
        <p:txBody>
          <a:bodyPr wrap="square" rtlCol="0" anchor="t">
            <a:spAutoFit/>
          </a:bodyPr>
          <a:lstStyle/>
          <a:p>
            <a:pPr algn="l">
              <a:lnSpc>
                <a:spcPct val="100000"/>
              </a:lnSpc>
              <a:buNone/>
            </a:pPr>
            <a:r>
              <a:rPr lang="zh-CN" altLang="en-US" dirty="0">
                <a:solidFill>
                  <a:schemeClr val="tx1">
                    <a:lumMod val="50000"/>
                    <a:lumOff val="50000"/>
                  </a:schemeClr>
                </a:solidFill>
                <a:latin typeface="微软雅黑" panose="020B0503020204020204" charset="-122"/>
                <a:ea typeface="微软雅黑" panose="020B0503020204020204" charset="-122"/>
              </a:rPr>
              <a:t>扫码报到，井然有序；</a:t>
            </a:r>
          </a:p>
        </p:txBody>
      </p:sp>
      <p:sp>
        <p:nvSpPr>
          <p:cNvPr id="43" name="Shape 831"/>
          <p:cNvSpPr/>
          <p:nvPr/>
        </p:nvSpPr>
        <p:spPr>
          <a:xfrm>
            <a:off x="8479790" y="2952750"/>
            <a:ext cx="375920" cy="31178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00B0F0"/>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2" name="矩形 21"/>
          <p:cNvSpPr/>
          <p:nvPr/>
        </p:nvSpPr>
        <p:spPr>
          <a:xfrm>
            <a:off x="8251825" y="2695575"/>
            <a:ext cx="3837305" cy="2376488"/>
          </a:xfrm>
          <a:prstGeom prst="rect">
            <a:avLst/>
          </a:prstGeom>
          <a:noFill/>
          <a:ln>
            <a:solidFill>
              <a:schemeClr val="accent1">
                <a:lumMod val="75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Shape 844"/>
          <p:cNvSpPr/>
          <p:nvPr/>
        </p:nvSpPr>
        <p:spPr>
          <a:xfrm>
            <a:off x="8515985" y="4555660"/>
            <a:ext cx="371475" cy="31051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08947"/>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9" name="Shape 813"/>
          <p:cNvSpPr/>
          <p:nvPr/>
        </p:nvSpPr>
        <p:spPr>
          <a:xfrm>
            <a:off x="8502015" y="3462633"/>
            <a:ext cx="399415" cy="3321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B7D163"/>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5" name="文本框 29"/>
          <p:cNvSpPr txBox="1"/>
          <p:nvPr/>
        </p:nvSpPr>
        <p:spPr>
          <a:xfrm>
            <a:off x="9015095" y="3436280"/>
            <a:ext cx="2468880" cy="384810"/>
          </a:xfrm>
          <a:prstGeom prst="rect">
            <a:avLst/>
          </a:prstGeom>
          <a:noFill/>
        </p:spPr>
        <p:txBody>
          <a:bodyPr wrap="none" rtlCol="0" anchor="t">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实时推送，随时掌握；</a:t>
            </a:r>
            <a:endParaRPr lang="zh-CN" altLang="en-US" dirty="0"/>
          </a:p>
        </p:txBody>
      </p:sp>
      <p:sp>
        <p:nvSpPr>
          <p:cNvPr id="8" name="Shape 262"/>
          <p:cNvSpPr/>
          <p:nvPr/>
        </p:nvSpPr>
        <p:spPr>
          <a:xfrm>
            <a:off x="781693" y="363294"/>
            <a:ext cx="2663456" cy="467360"/>
          </a:xfrm>
          <a:prstGeom prst="rect">
            <a:avLst/>
          </a:prstGeom>
          <a:ln w="12700">
            <a:miter lim="400000"/>
          </a:ln>
        </p:spPr>
        <p:txBody>
          <a:bodyPr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现场扫码报到</a:t>
            </a:r>
          </a:p>
        </p:txBody>
      </p:sp>
      <p:sp>
        <p:nvSpPr>
          <p:cNvPr id="9" name="Shape 267"/>
          <p:cNvSpPr/>
          <p:nvPr/>
        </p:nvSpPr>
        <p:spPr>
          <a:xfrm>
            <a:off x="3287406" y="363294"/>
            <a:ext cx="2663455" cy="467360"/>
          </a:xfrm>
          <a:prstGeom prst="rect">
            <a:avLst/>
          </a:prstGeom>
          <a:ln w="12700">
            <a:miter lim="400000"/>
          </a:ln>
        </p:spPr>
        <p:txBody>
          <a:bodyPr lIns="0" tIns="0" rIns="0" bIns="0" anchor="ctr">
            <a:spAutoFit/>
          </a:bodyPr>
          <a:lstStyle>
            <a:lvl1pPr>
              <a:defRPr sz="3200" b="1">
                <a:solidFill>
                  <a:srgbClr val="F59817"/>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sz="3035" dirty="0"/>
              <a:t>特色</a:t>
            </a:r>
          </a:p>
        </p:txBody>
      </p:sp>
    </p:spTree>
    <p:extLst>
      <p:ext uri="{BB962C8B-B14F-4D97-AF65-F5344CB8AC3E}">
        <p14:creationId xmlns:p14="http://schemas.microsoft.com/office/powerpoint/2010/main" val="390289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1021" r="75072"/>
          <a:stretch>
            <a:fillRect/>
          </a:stretch>
        </p:blipFill>
        <p:spPr bwMode="auto">
          <a:xfrm>
            <a:off x="659526" y="80033"/>
            <a:ext cx="874637"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24927"/>
          <a:stretch>
            <a:fillRect/>
          </a:stretch>
        </p:blipFill>
        <p:spPr bwMode="auto">
          <a:xfrm>
            <a:off x="1534163" y="80033"/>
            <a:ext cx="2530543"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cxnSp>
        <p:nvCxnSpPr>
          <p:cNvPr id="3" name="直接连接符 2"/>
          <p:cNvCxnSpPr/>
          <p:nvPr/>
        </p:nvCxnSpPr>
        <p:spPr>
          <a:xfrm>
            <a:off x="608076" y="885846"/>
            <a:ext cx="10975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12428" y="929899"/>
            <a:ext cx="10975849" cy="0"/>
          </a:xfrm>
          <a:prstGeom prst="line">
            <a:avLst/>
          </a:prstGeom>
          <a:ln w="28575">
            <a:solidFill>
              <a:srgbClr val="12397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941" y="44249"/>
            <a:ext cx="1308034" cy="784820"/>
          </a:xfrm>
          <a:prstGeom prst="rect">
            <a:avLst/>
          </a:prstGeom>
          <a:effectLst>
            <a:reflection stA="0" endPos="65000" dist="50800" dir="5400000" sy="-100000" algn="bl" rotWithShape="0"/>
          </a:effectLst>
        </p:spPr>
      </p:pic>
      <p:grpSp>
        <p:nvGrpSpPr>
          <p:cNvPr id="7" name="组合 6"/>
          <p:cNvGrpSpPr/>
          <p:nvPr/>
        </p:nvGrpSpPr>
        <p:grpSpPr>
          <a:xfrm>
            <a:off x="7998460" y="3511550"/>
            <a:ext cx="488950" cy="499745"/>
            <a:chOff x="3264324" y="1749600"/>
            <a:chExt cx="348156" cy="348156"/>
          </a:xfrm>
        </p:grpSpPr>
        <p:sp>
          <p:nvSpPr>
            <p:cNvPr id="8" name="矩形 7"/>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757420" y="2315845"/>
            <a:ext cx="2828290" cy="2890520"/>
            <a:chOff x="1995755" y="1691624"/>
            <a:chExt cx="3511874" cy="3511874"/>
          </a:xfrm>
        </p:grpSpPr>
        <p:sp>
          <p:nvSpPr>
            <p:cNvPr id="11" name="椭圆 10"/>
            <p:cNvSpPr/>
            <p:nvPr/>
          </p:nvSpPr>
          <p:spPr>
            <a:xfrm>
              <a:off x="1995755" y="1691624"/>
              <a:ext cx="3511874" cy="35118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4"/>
            <p:cNvSpPr txBox="1"/>
            <p:nvPr/>
          </p:nvSpPr>
          <p:spPr>
            <a:xfrm>
              <a:off x="2592242" y="4042696"/>
              <a:ext cx="2318900" cy="486046"/>
            </a:xfrm>
            <a:prstGeom prst="rect">
              <a:avLst/>
            </a:prstGeom>
            <a:noFill/>
          </p:spPr>
          <p:txBody>
            <a:bodyPr wrap="square" lIns="0" tIns="0" rIns="0" bIns="0" rtlCol="0">
              <a:spAutoFit/>
            </a:bodyPr>
            <a:lstStyle/>
            <a:p>
              <a:pPr algn="ctr"/>
              <a:r>
                <a:rPr lang="zh-CN" altLang="en-US" sz="2600" b="1" dirty="0">
                  <a:solidFill>
                    <a:schemeClr val="bg1"/>
                  </a:solidFill>
                  <a:latin typeface="微软雅黑" panose="020B0503020204020204" charset="-122"/>
                  <a:ea typeface="微软雅黑" panose="020B0503020204020204" charset="-122"/>
                </a:rPr>
                <a:t>线上预报到</a:t>
              </a:r>
            </a:p>
          </p:txBody>
        </p:sp>
        <p:pic>
          <p:nvPicPr>
            <p:cNvPr id="13" name="Picture 2" descr="C:\Users\2050801\Desktop\报到.png"/>
            <p:cNvPicPr>
              <a:picLocks noChangeAspect="1" noChangeArrowheads="1"/>
            </p:cNvPicPr>
            <p:nvPr/>
          </p:nvPicPr>
          <p:blipFill>
            <a:blip r:embed="rId4" cstate="email"/>
            <a:srcRect/>
            <a:stretch>
              <a:fillRect/>
            </a:stretch>
          </p:blipFill>
          <p:spPr bwMode="auto">
            <a:xfrm>
              <a:off x="2997110" y="2224931"/>
              <a:ext cx="1509164" cy="15091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3799205" y="3511550"/>
            <a:ext cx="488950" cy="499745"/>
            <a:chOff x="3264324" y="1749600"/>
            <a:chExt cx="348156" cy="348156"/>
          </a:xfrm>
        </p:grpSpPr>
        <p:sp>
          <p:nvSpPr>
            <p:cNvPr id="15" name="矩形 14"/>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921115" y="2328545"/>
            <a:ext cx="2827020" cy="2890520"/>
            <a:chOff x="14049" y="3667"/>
            <a:chExt cx="4452" cy="4552"/>
          </a:xfrm>
        </p:grpSpPr>
        <p:grpSp>
          <p:nvGrpSpPr>
            <p:cNvPr id="18" name="组合 17"/>
            <p:cNvGrpSpPr/>
            <p:nvPr/>
          </p:nvGrpSpPr>
          <p:grpSpPr>
            <a:xfrm>
              <a:off x="14049" y="3667"/>
              <a:ext cx="4453" cy="4552"/>
              <a:chOff x="12972" y="2689"/>
              <a:chExt cx="5531" cy="5531"/>
            </a:xfrm>
          </p:grpSpPr>
          <p:sp>
            <p:nvSpPr>
              <p:cNvPr id="21" name="椭圆 20"/>
              <p:cNvSpPr/>
              <p:nvPr/>
            </p:nvSpPr>
            <p:spPr>
              <a:xfrm>
                <a:off x="12972" y="2689"/>
                <a:ext cx="5531" cy="55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6"/>
              <p:cNvSpPr txBox="1"/>
              <p:nvPr/>
            </p:nvSpPr>
            <p:spPr>
              <a:xfrm>
                <a:off x="13736" y="6367"/>
                <a:ext cx="4051" cy="765"/>
              </a:xfrm>
              <a:prstGeom prst="rect">
                <a:avLst/>
              </a:prstGeom>
              <a:noFill/>
            </p:spPr>
            <p:txBody>
              <a:bodyPr wrap="square" lIns="0" tIns="0" rIns="0" bIns="0" rtlCol="0">
                <a:spAutoFit/>
              </a:bodyPr>
              <a:lstStyle/>
              <a:p>
                <a:pPr algn="ctr"/>
                <a:r>
                  <a:rPr lang="zh-CN" altLang="en-US" sz="2600" b="1" dirty="0">
                    <a:solidFill>
                      <a:schemeClr val="bg1"/>
                    </a:solidFill>
                    <a:latin typeface="微软雅黑" panose="020B0503020204020204" charset="-122"/>
                    <a:ea typeface="微软雅黑" panose="020B0503020204020204" charset="-122"/>
                  </a:rPr>
                  <a:t>现场扫码报到</a:t>
                </a:r>
              </a:p>
            </p:txBody>
          </p:sp>
        </p:grpSp>
        <p:pic>
          <p:nvPicPr>
            <p:cNvPr id="19" name="图片 18" descr="二维码"/>
            <p:cNvPicPr>
              <a:picLocks noChangeAspect="1"/>
            </p:cNvPicPr>
            <p:nvPr/>
          </p:nvPicPr>
          <p:blipFill>
            <a:blip r:embed="rId5"/>
            <a:stretch>
              <a:fillRect/>
            </a:stretch>
          </p:blipFill>
          <p:spPr>
            <a:xfrm>
              <a:off x="15405" y="4562"/>
              <a:ext cx="1740" cy="1740"/>
            </a:xfrm>
            <a:prstGeom prst="rect">
              <a:avLst/>
            </a:prstGeom>
          </p:spPr>
        </p:pic>
      </p:grpSp>
      <p:grpSp>
        <p:nvGrpSpPr>
          <p:cNvPr id="23" name="组合 22"/>
          <p:cNvGrpSpPr/>
          <p:nvPr/>
        </p:nvGrpSpPr>
        <p:grpSpPr>
          <a:xfrm>
            <a:off x="513715" y="2328545"/>
            <a:ext cx="2827020" cy="2890520"/>
            <a:chOff x="809" y="3667"/>
            <a:chExt cx="4452" cy="4552"/>
          </a:xfrm>
          <a:solidFill>
            <a:schemeClr val="accent6">
              <a:lumMod val="60000"/>
              <a:lumOff val="40000"/>
            </a:schemeClr>
          </a:solidFill>
        </p:grpSpPr>
        <p:grpSp>
          <p:nvGrpSpPr>
            <p:cNvPr id="24" name="组合 23"/>
            <p:cNvGrpSpPr/>
            <p:nvPr/>
          </p:nvGrpSpPr>
          <p:grpSpPr>
            <a:xfrm>
              <a:off x="809" y="3667"/>
              <a:ext cx="4453" cy="4552"/>
              <a:chOff x="12972" y="2689"/>
              <a:chExt cx="5531" cy="5531"/>
            </a:xfrm>
            <a:grpFill/>
          </p:grpSpPr>
          <p:sp>
            <p:nvSpPr>
              <p:cNvPr id="26" name="椭圆 25"/>
              <p:cNvSpPr/>
              <p:nvPr/>
            </p:nvSpPr>
            <p:spPr>
              <a:xfrm>
                <a:off x="12972" y="2689"/>
                <a:ext cx="5531" cy="5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6"/>
              <p:cNvSpPr txBox="1"/>
              <p:nvPr/>
            </p:nvSpPr>
            <p:spPr>
              <a:xfrm>
                <a:off x="14137" y="6366"/>
                <a:ext cx="3200" cy="765"/>
              </a:xfrm>
              <a:prstGeom prst="rect">
                <a:avLst/>
              </a:prstGeom>
              <a:grpFill/>
            </p:spPr>
            <p:txBody>
              <a:bodyPr wrap="square" lIns="0" tIns="0" rIns="0" bIns="0" rtlCol="0">
                <a:spAutoFit/>
              </a:bodyPr>
              <a:lstStyle/>
              <a:p>
                <a:pPr algn="ctr"/>
                <a:r>
                  <a:rPr lang="zh-CN" altLang="en-US" sz="2600" b="1" dirty="0">
                    <a:solidFill>
                      <a:schemeClr val="bg1"/>
                    </a:solidFill>
                    <a:latin typeface="微软雅黑" panose="020B0503020204020204" charset="-122"/>
                    <a:ea typeface="微软雅黑" panose="020B0503020204020204" charset="-122"/>
                  </a:rPr>
                  <a:t>易</a:t>
                </a:r>
                <a:r>
                  <a:rPr lang="zh-CN" altLang="en-US" sz="2600" b="1" dirty="0" smtClean="0">
                    <a:solidFill>
                      <a:schemeClr val="bg1"/>
                    </a:solidFill>
                    <a:latin typeface="微软雅黑" panose="020B0503020204020204" charset="-122"/>
                    <a:ea typeface="微软雅黑" panose="020B0503020204020204" charset="-122"/>
                  </a:rPr>
                  <a:t>班认证</a:t>
                </a:r>
                <a:endParaRPr lang="zh-CN" altLang="en-US" sz="2600" b="1" dirty="0">
                  <a:solidFill>
                    <a:schemeClr val="bg1"/>
                  </a:solidFill>
                  <a:latin typeface="微软雅黑" panose="020B0503020204020204" charset="-122"/>
                  <a:ea typeface="微软雅黑" panose="020B0503020204020204" charset="-122"/>
                </a:endParaRPr>
              </a:p>
            </p:txBody>
          </p:sp>
        </p:grpSp>
        <p:pic>
          <p:nvPicPr>
            <p:cNvPr id="25" name="图片 24" descr="小熊"/>
            <p:cNvPicPr>
              <a:picLocks noChangeAspect="1"/>
            </p:cNvPicPr>
            <p:nvPr/>
          </p:nvPicPr>
          <p:blipFill>
            <a:blip r:embed="rId6"/>
            <a:stretch>
              <a:fillRect/>
            </a:stretch>
          </p:blipFill>
          <p:spPr>
            <a:xfrm>
              <a:off x="1882" y="4338"/>
              <a:ext cx="2307" cy="2307"/>
            </a:xfrm>
            <a:prstGeom prst="rect">
              <a:avLst/>
            </a:prstGeom>
            <a:grpFill/>
          </p:spPr>
        </p:pic>
      </p:grpSp>
      <p:pic>
        <p:nvPicPr>
          <p:cNvPr id="28" name="图片 27" descr="易班"/>
          <p:cNvPicPr>
            <a:picLocks noChangeAspect="1"/>
          </p:cNvPicPr>
          <p:nvPr/>
        </p:nvPicPr>
        <p:blipFill>
          <a:blip r:embed="rId7"/>
          <a:stretch>
            <a:fillRect/>
          </a:stretch>
        </p:blipFill>
        <p:spPr>
          <a:xfrm>
            <a:off x="1278255" y="2800350"/>
            <a:ext cx="1298575" cy="1298575"/>
          </a:xfrm>
          <a:prstGeom prst="rect">
            <a:avLst/>
          </a:prstGeom>
        </p:spPr>
      </p:pic>
    </p:spTree>
    <p:extLst>
      <p:ext uri="{BB962C8B-B14F-4D97-AF65-F5344CB8AC3E}">
        <p14:creationId xmlns:p14="http://schemas.microsoft.com/office/powerpoint/2010/main" val="2805997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Effect>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直接连接符 15"/>
          <p:cNvSpPr/>
          <p:nvPr/>
        </p:nvSpPr>
        <p:spPr>
          <a:xfrm flipH="1" flipV="1">
            <a:off x="3135359" y="3429079"/>
            <a:ext cx="5921386" cy="1"/>
          </a:xfrm>
          <a:prstGeom prst="line">
            <a:avLst/>
          </a:prstGeom>
          <a:ln w="15875">
            <a:solidFill>
              <a:srgbClr val="01458E">
                <a:alpha val="21000"/>
              </a:srgbClr>
            </a:solidFill>
          </a:ln>
        </p:spPr>
        <p:txBody>
          <a:bodyPr lIns="45719" rIns="45719"/>
          <a:lstStyle/>
          <a:p>
            <a:endParaRPr/>
          </a:p>
        </p:txBody>
      </p:sp>
      <p:sp>
        <p:nvSpPr>
          <p:cNvPr id="5" name="TextBox 12"/>
          <p:cNvSpPr txBox="1"/>
          <p:nvPr/>
        </p:nvSpPr>
        <p:spPr>
          <a:xfrm>
            <a:off x="4282006" y="3800959"/>
            <a:ext cx="3477874" cy="769441"/>
          </a:xfrm>
          <a:prstGeom prst="rect">
            <a:avLst/>
          </a:prstGeom>
          <a:ln w="12700">
            <a:miter lim="400000"/>
          </a:ln>
        </p:spPr>
        <p:txBody>
          <a:bodyPr wrap="none" lIns="45719" rIns="45719">
            <a:spAutoFit/>
          </a:bodyPr>
          <a:lstStyle>
            <a:lvl1pPr algn="ctr">
              <a:defRPr sz="4400">
                <a:solidFill>
                  <a:srgbClr val="01458E"/>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dirty="0">
                <a:solidFill>
                  <a:srgbClr val="01458E"/>
                </a:solidFill>
              </a:rPr>
              <a:t>易</a:t>
            </a:r>
            <a:r>
              <a:rPr lang="zh-CN" dirty="0" smtClean="0">
                <a:solidFill>
                  <a:srgbClr val="01458E"/>
                </a:solidFill>
              </a:rPr>
              <a:t>班</a:t>
            </a:r>
            <a:r>
              <a:rPr lang="zh-CN" altLang="en-US" dirty="0" smtClean="0">
                <a:solidFill>
                  <a:srgbClr val="01458E"/>
                </a:solidFill>
              </a:rPr>
              <a:t>注册认证</a:t>
            </a:r>
            <a:endParaRPr lang="zh-CN" dirty="0">
              <a:solidFill>
                <a:srgbClr val="01458E"/>
              </a:solidFill>
            </a:endParaRPr>
          </a:p>
        </p:txBody>
      </p:sp>
      <p:sp>
        <p:nvSpPr>
          <p:cNvPr id="7" name="椭圆 6"/>
          <p:cNvSpPr/>
          <p:nvPr/>
        </p:nvSpPr>
        <p:spPr>
          <a:xfrm>
            <a:off x="4787900" y="1977959"/>
            <a:ext cx="713740" cy="705605"/>
          </a:xfrm>
          <a:prstGeom prst="ellipse">
            <a:avLst/>
          </a:prstGeom>
          <a:solidFill>
            <a:srgbClr val="FFFFFF">
              <a:alpha val="26000"/>
            </a:srgbClr>
          </a:solidFill>
          <a:ln w="12700" cap="flat" cmpd="sng">
            <a:solidFill>
              <a:schemeClr val="accent1">
                <a:shade val="50000"/>
              </a:schemeClr>
            </a:solidFill>
            <a:prstDash val="lgDash"/>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1219200" rtl="0" fontAlgn="auto" latinLnBrk="0" hangingPunct="0">
              <a:lnSpc>
                <a:spcPct val="100000"/>
              </a:lnSpc>
              <a:spcBef>
                <a:spcPts val="0"/>
              </a:spcBef>
              <a:spcAft>
                <a:spcPts val="0"/>
              </a:spcAft>
              <a:buClrTx/>
              <a:buSzTx/>
              <a:buFontTx/>
              <a:buNone/>
            </a:pPr>
            <a:endParaRPr kumimoji="0" lang="zh-CN" altLang="en-US" sz="2400" b="0" i="0" u="none" strike="noStrike" cap="none" spc="0" normalizeH="0" baseline="0">
              <a:ln>
                <a:noFill/>
              </a:ln>
              <a:solidFill>
                <a:srgbClr val="000000"/>
              </a:solidFill>
              <a:effectLst/>
              <a:uFillTx/>
              <a:latin typeface="+mj-lt"/>
              <a:ea typeface="+mj-ea"/>
              <a:cs typeface="+mj-cs"/>
              <a:sym typeface="Calibri" panose="020F0502020204030204"/>
            </a:endParaRPr>
          </a:p>
        </p:txBody>
      </p:sp>
      <p:grpSp>
        <p:nvGrpSpPr>
          <p:cNvPr id="8" name="椭圆 25"/>
          <p:cNvGrpSpPr/>
          <p:nvPr/>
        </p:nvGrpSpPr>
        <p:grpSpPr>
          <a:xfrm>
            <a:off x="4858190" y="2042477"/>
            <a:ext cx="576121" cy="576121"/>
            <a:chOff x="0" y="0"/>
            <a:chExt cx="576120" cy="576120"/>
          </a:xfrm>
        </p:grpSpPr>
        <p:sp>
          <p:nvSpPr>
            <p:cNvPr id="9" name="圆形"/>
            <p:cNvSpPr/>
            <p:nvPr/>
          </p:nvSpPr>
          <p:spPr>
            <a:xfrm>
              <a:off x="-1" y="-1"/>
              <a:ext cx="576122" cy="576122"/>
            </a:xfrm>
            <a:prstGeom prst="ellipse">
              <a:avLst/>
            </a:prstGeom>
            <a:solidFill>
              <a:srgbClr val="01458E"/>
            </a:solidFill>
            <a:ln w="12700" cap="flat">
              <a:noFill/>
              <a:miter lim="400000"/>
            </a:ln>
            <a:effectLst/>
          </p:spPr>
          <p:txBody>
            <a:bodyPr wrap="square" lIns="45719" tIns="45719" rIns="45719" bIns="45719" numCol="1" anchor="ctr">
              <a:noAutofit/>
            </a:bodyPr>
            <a:lstStyle/>
            <a:p>
              <a:pPr algn="ctr">
                <a:defRPr sz="32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a:p>
          </p:txBody>
        </p:sp>
        <p:sp>
          <p:nvSpPr>
            <p:cNvPr id="10" name="1"/>
            <p:cNvSpPr txBox="1"/>
            <p:nvPr/>
          </p:nvSpPr>
          <p:spPr>
            <a:xfrm>
              <a:off x="84371" y="1040"/>
              <a:ext cx="407378" cy="574041"/>
            </a:xfrm>
            <a:prstGeom prst="rect">
              <a:avLst/>
            </a:prstGeom>
            <a:noFill/>
            <a:ln w="12700" cap="flat">
              <a:noFill/>
              <a:miter lim="400000"/>
            </a:ln>
            <a:effectLst/>
          </p:spPr>
          <p:txBody>
            <a:bodyPr wrap="square" lIns="45719" tIns="45719" rIns="45719" bIns="45719" numCol="1" anchor="ctr">
              <a:spAutoFit/>
            </a:bodyPr>
            <a:lstStyle>
              <a:lvl1pPr algn="ctr">
                <a:defRPr sz="32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1</a:t>
              </a:r>
            </a:p>
          </p:txBody>
        </p:sp>
      </p:grpSp>
      <p:sp>
        <p:nvSpPr>
          <p:cNvPr id="11" name="文本框 10"/>
          <p:cNvSpPr txBox="1"/>
          <p:nvPr/>
        </p:nvSpPr>
        <p:spPr>
          <a:xfrm>
            <a:off x="5723255" y="2070735"/>
            <a:ext cx="1512570"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12192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1458E"/>
                </a:solidFill>
                <a:effectLst/>
                <a:uFillTx/>
                <a:latin typeface="微软雅黑" panose="020B0503020204020204" charset="-122"/>
                <a:ea typeface="微软雅黑" panose="020B0503020204020204" charset="-122"/>
                <a:cs typeface="+mj-cs"/>
                <a:sym typeface="Calibri" panose="020F0502020204030204"/>
              </a:rPr>
              <a:t>第一部分</a:t>
            </a:r>
          </a:p>
        </p:txBody>
      </p:sp>
      <p:sp>
        <p:nvSpPr>
          <p:cNvPr id="23" name="直接连接符 15"/>
          <p:cNvSpPr/>
          <p:nvPr/>
        </p:nvSpPr>
        <p:spPr>
          <a:xfrm flipH="1" flipV="1">
            <a:off x="3135359" y="4931489"/>
            <a:ext cx="5921386" cy="1"/>
          </a:xfrm>
          <a:prstGeom prst="line">
            <a:avLst/>
          </a:prstGeom>
          <a:ln w="15875">
            <a:solidFill>
              <a:srgbClr val="01458E">
                <a:alpha val="21000"/>
              </a:srgbClr>
            </a:solidFill>
          </a:ln>
        </p:spPr>
        <p:txBody>
          <a:bodyPr lIns="45719" rIns="45719"/>
          <a:lstStyle/>
          <a:p>
            <a:endParaRPr/>
          </a:p>
        </p:txBody>
      </p:sp>
      <p:sp>
        <p:nvSpPr>
          <p:cNvPr id="2" name="Shape 262"/>
          <p:cNvSpPr/>
          <p:nvPr/>
        </p:nvSpPr>
        <p:spPr>
          <a:xfrm>
            <a:off x="781685" y="223203"/>
            <a:ext cx="352933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易班纳新·高校迎新</a:t>
            </a:r>
          </a:p>
        </p:txBody>
      </p:sp>
      <p:sp>
        <p:nvSpPr>
          <p:cNvPr id="3" name="Shape 263"/>
          <p:cNvSpPr/>
          <p:nvPr/>
        </p:nvSpPr>
        <p:spPr>
          <a:xfrm>
            <a:off x="839857" y="706780"/>
            <a:ext cx="2663456" cy="204470"/>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endParaRPr lang="en-US" sz="1330">
              <a:latin typeface="微软雅黑" panose="020B0503020204020204" charset="-122"/>
              <a:ea typeface="微软雅黑" panose="020B0503020204020204" charset="-122"/>
            </a:endParaRPr>
          </a:p>
        </p:txBody>
      </p:sp>
      <p:grpSp>
        <p:nvGrpSpPr>
          <p:cNvPr id="4" name="Group 266"/>
          <p:cNvGrpSpPr/>
          <p:nvPr/>
        </p:nvGrpSpPr>
        <p:grpSpPr>
          <a:xfrm>
            <a:off x="661478" y="898903"/>
            <a:ext cx="11122698" cy="120563"/>
            <a:chOff x="17049" y="0"/>
            <a:chExt cx="11725176" cy="127092"/>
          </a:xfrm>
        </p:grpSpPr>
        <p:sp>
          <p:nvSpPr>
            <p:cNvPr id="6" name="Shape 264"/>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8" tIns="43368" rIns="43368" bIns="43368"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13" name="Shape 265"/>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8" tIns="43368" rIns="43368" bIns="43368" numCol="1" anchor="t">
              <a:noAutofit/>
            </a:bodyPr>
            <a:lstStyle/>
            <a:p>
              <a:endParaRPr sz="1710"/>
            </a:p>
          </p:txBody>
        </p:sp>
      </p:grpSp>
    </p:spTree>
    <p:extLst>
      <p:ext uri="{BB962C8B-B14F-4D97-AF65-F5344CB8AC3E}">
        <p14:creationId xmlns:p14="http://schemas.microsoft.com/office/powerpoint/2010/main" val="327094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1021" r="75072"/>
          <a:stretch>
            <a:fillRect/>
          </a:stretch>
        </p:blipFill>
        <p:spPr bwMode="auto">
          <a:xfrm>
            <a:off x="659526" y="80033"/>
            <a:ext cx="874637"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24927"/>
          <a:stretch>
            <a:fillRect/>
          </a:stretch>
        </p:blipFill>
        <p:spPr bwMode="auto">
          <a:xfrm>
            <a:off x="1534163" y="80033"/>
            <a:ext cx="2530543"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cxnSp>
        <p:nvCxnSpPr>
          <p:cNvPr id="3" name="直接连接符 2"/>
          <p:cNvCxnSpPr/>
          <p:nvPr/>
        </p:nvCxnSpPr>
        <p:spPr>
          <a:xfrm>
            <a:off x="608076" y="885846"/>
            <a:ext cx="10975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076" y="924737"/>
            <a:ext cx="10975849" cy="0"/>
          </a:xfrm>
          <a:prstGeom prst="line">
            <a:avLst/>
          </a:prstGeom>
          <a:ln w="28575">
            <a:solidFill>
              <a:srgbClr val="12397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941" y="44249"/>
            <a:ext cx="1308034" cy="784820"/>
          </a:xfrm>
          <a:prstGeom prst="rect">
            <a:avLst/>
          </a:prstGeom>
          <a:effectLst>
            <a:reflection stA="0" endPos="65000" dist="50800" dir="5400000" sy="-100000" algn="bl" rotWithShape="0"/>
          </a:effectLst>
        </p:spPr>
      </p:pic>
      <p:pic>
        <p:nvPicPr>
          <p:cNvPr id="7" name="图片 6"/>
          <p:cNvPicPr>
            <a:picLocks noChangeAspect="1"/>
          </p:cNvPicPr>
          <p:nvPr/>
        </p:nvPicPr>
        <p:blipFill>
          <a:blip r:embed="rId4"/>
          <a:stretch>
            <a:fillRect/>
          </a:stretch>
        </p:blipFill>
        <p:spPr>
          <a:xfrm>
            <a:off x="421790" y="3243313"/>
            <a:ext cx="3296195" cy="1977842"/>
          </a:xfrm>
          <a:prstGeom prst="rect">
            <a:avLst/>
          </a:prstGeom>
        </p:spPr>
      </p:pic>
      <p:sp>
        <p:nvSpPr>
          <p:cNvPr id="10" name="文本框 9"/>
          <p:cNvSpPr txBox="1"/>
          <p:nvPr/>
        </p:nvSpPr>
        <p:spPr>
          <a:xfrm>
            <a:off x="608076" y="1145088"/>
            <a:ext cx="10830550" cy="369332"/>
          </a:xfrm>
          <a:prstGeom prst="rect">
            <a:avLst/>
          </a:prstGeom>
          <a:noFill/>
        </p:spPr>
        <p:txBody>
          <a:bodyPr wrap="square" rtlCol="0">
            <a:spAutoFit/>
          </a:bodyPr>
          <a:lstStyle/>
          <a:p>
            <a:r>
              <a:rPr lang="zh-CN" altLang="en-US" dirty="0" smtClean="0"/>
              <a:t>第</a:t>
            </a:r>
            <a:r>
              <a:rPr lang="en-US" altLang="zh-CN" dirty="0"/>
              <a:t>1</a:t>
            </a:r>
            <a:r>
              <a:rPr lang="zh-CN" altLang="en-US" dirty="0" smtClean="0"/>
              <a:t>步：学生数据导入。</a:t>
            </a:r>
            <a:endParaRPr lang="zh-CN" altLang="en-US" dirty="0"/>
          </a:p>
        </p:txBody>
      </p:sp>
      <p:sp>
        <p:nvSpPr>
          <p:cNvPr id="12" name="文本框 11"/>
          <p:cNvSpPr txBox="1"/>
          <p:nvPr/>
        </p:nvSpPr>
        <p:spPr>
          <a:xfrm>
            <a:off x="608076" y="1655034"/>
            <a:ext cx="10830550" cy="369332"/>
          </a:xfrm>
          <a:prstGeom prst="rect">
            <a:avLst/>
          </a:prstGeom>
          <a:noFill/>
        </p:spPr>
        <p:txBody>
          <a:bodyPr wrap="square" rtlCol="0">
            <a:spAutoFit/>
          </a:bodyPr>
          <a:lstStyle/>
          <a:p>
            <a:r>
              <a:rPr lang="zh-CN" altLang="en-US" dirty="0" smtClean="0"/>
              <a:t>第</a:t>
            </a:r>
            <a:r>
              <a:rPr lang="en-US" altLang="zh-CN" dirty="0" smtClean="0"/>
              <a:t>2</a:t>
            </a:r>
            <a:r>
              <a:rPr lang="zh-CN" altLang="en-US" dirty="0" smtClean="0"/>
              <a:t>步：学生获取学号。</a:t>
            </a:r>
            <a:r>
              <a:rPr lang="en-US" altLang="zh-CN" dirty="0">
                <a:hlinkClick r:id="rId5"/>
              </a:rPr>
              <a:t>http://zizhuxt.upc.edu.cn</a:t>
            </a:r>
            <a:r>
              <a:rPr lang="en-US" altLang="zh-CN" dirty="0" smtClean="0">
                <a:hlinkClick r:id="rId5"/>
              </a:rPr>
              <a:t>/</a:t>
            </a:r>
            <a:r>
              <a:rPr lang="zh-CN" altLang="en-US" dirty="0" smtClean="0"/>
              <a:t>。</a:t>
            </a:r>
            <a:endParaRPr lang="zh-CN" altLang="en-US" dirty="0"/>
          </a:p>
        </p:txBody>
      </p:sp>
      <p:sp>
        <p:nvSpPr>
          <p:cNvPr id="14" name="文本框 13"/>
          <p:cNvSpPr txBox="1"/>
          <p:nvPr/>
        </p:nvSpPr>
        <p:spPr>
          <a:xfrm>
            <a:off x="616702" y="2169627"/>
            <a:ext cx="10830550" cy="369332"/>
          </a:xfrm>
          <a:prstGeom prst="rect">
            <a:avLst/>
          </a:prstGeom>
          <a:noFill/>
        </p:spPr>
        <p:txBody>
          <a:bodyPr wrap="square" rtlCol="0">
            <a:spAutoFit/>
          </a:bodyPr>
          <a:lstStyle/>
          <a:p>
            <a:r>
              <a:rPr lang="zh-CN" altLang="en-US" dirty="0" smtClean="0"/>
              <a:t>第</a:t>
            </a:r>
            <a:r>
              <a:rPr lang="en-US" altLang="zh-CN" dirty="0" smtClean="0"/>
              <a:t>3</a:t>
            </a:r>
            <a:r>
              <a:rPr lang="zh-CN" altLang="en-US" dirty="0" smtClean="0"/>
              <a:t>步：学生登录数字石大。</a:t>
            </a:r>
            <a:endParaRPr lang="zh-CN" altLang="en-US" dirty="0"/>
          </a:p>
        </p:txBody>
      </p:sp>
      <p:sp>
        <p:nvSpPr>
          <p:cNvPr id="15" name="文本框 14"/>
          <p:cNvSpPr txBox="1"/>
          <p:nvPr/>
        </p:nvSpPr>
        <p:spPr>
          <a:xfrm>
            <a:off x="616702" y="2706470"/>
            <a:ext cx="10830550" cy="369332"/>
          </a:xfrm>
          <a:prstGeom prst="rect">
            <a:avLst/>
          </a:prstGeom>
          <a:noFill/>
        </p:spPr>
        <p:txBody>
          <a:bodyPr wrap="square" rtlCol="0">
            <a:spAutoFit/>
          </a:bodyPr>
          <a:lstStyle/>
          <a:p>
            <a:r>
              <a:rPr lang="zh-CN" altLang="en-US" dirty="0" smtClean="0"/>
              <a:t>第</a:t>
            </a:r>
            <a:r>
              <a:rPr lang="en-US" altLang="zh-CN" dirty="0" smtClean="0"/>
              <a:t>4</a:t>
            </a:r>
            <a:r>
              <a:rPr lang="zh-CN" altLang="en-US" dirty="0" smtClean="0"/>
              <a:t>步：学生注册认证易班</a:t>
            </a:r>
            <a:endParaRPr lang="zh-CN" altLang="en-US" dirty="0"/>
          </a:p>
        </p:txBody>
      </p:sp>
      <p:pic>
        <p:nvPicPr>
          <p:cNvPr id="4" name="图片 3"/>
          <p:cNvPicPr>
            <a:picLocks noChangeAspect="1"/>
          </p:cNvPicPr>
          <p:nvPr/>
        </p:nvPicPr>
        <p:blipFill>
          <a:blip r:embed="rId6"/>
          <a:stretch>
            <a:fillRect/>
          </a:stretch>
        </p:blipFill>
        <p:spPr>
          <a:xfrm>
            <a:off x="421790" y="5283670"/>
            <a:ext cx="3296195" cy="1000000"/>
          </a:xfrm>
          <a:prstGeom prst="rect">
            <a:avLst/>
          </a:prstGeom>
        </p:spPr>
      </p:pic>
      <p:sp>
        <p:nvSpPr>
          <p:cNvPr id="5" name="右箭头 4"/>
          <p:cNvSpPr/>
          <p:nvPr/>
        </p:nvSpPr>
        <p:spPr>
          <a:xfrm>
            <a:off x="3983695" y="4477108"/>
            <a:ext cx="759124" cy="207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7"/>
          <a:stretch>
            <a:fillRect/>
          </a:stretch>
        </p:blipFill>
        <p:spPr>
          <a:xfrm>
            <a:off x="5008529" y="3112421"/>
            <a:ext cx="2591599" cy="3089505"/>
          </a:xfrm>
          <a:prstGeom prst="rect">
            <a:avLst/>
          </a:prstGeom>
        </p:spPr>
      </p:pic>
      <p:sp>
        <p:nvSpPr>
          <p:cNvPr id="18" name="右箭头 17"/>
          <p:cNvSpPr/>
          <p:nvPr/>
        </p:nvSpPr>
        <p:spPr>
          <a:xfrm>
            <a:off x="7865838" y="4450139"/>
            <a:ext cx="759124" cy="207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8"/>
          <a:stretch>
            <a:fillRect/>
          </a:stretch>
        </p:blipFill>
        <p:spPr>
          <a:xfrm>
            <a:off x="8890673" y="3136184"/>
            <a:ext cx="2547954" cy="3065741"/>
          </a:xfrm>
          <a:prstGeom prst="rect">
            <a:avLst/>
          </a:prstGeom>
        </p:spPr>
      </p:pic>
    </p:spTree>
    <p:extLst>
      <p:ext uri="{BB962C8B-B14F-4D97-AF65-F5344CB8AC3E}">
        <p14:creationId xmlns:p14="http://schemas.microsoft.com/office/powerpoint/2010/main" val="2164654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Effect>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直接连接符 15"/>
          <p:cNvSpPr/>
          <p:nvPr/>
        </p:nvSpPr>
        <p:spPr>
          <a:xfrm flipH="1" flipV="1">
            <a:off x="3135359" y="3429079"/>
            <a:ext cx="5921386" cy="1"/>
          </a:xfrm>
          <a:prstGeom prst="line">
            <a:avLst/>
          </a:prstGeom>
          <a:ln w="15875">
            <a:solidFill>
              <a:srgbClr val="01458E">
                <a:alpha val="21000"/>
              </a:srgbClr>
            </a:solidFill>
          </a:ln>
        </p:spPr>
        <p:txBody>
          <a:bodyPr lIns="45719" rIns="45719"/>
          <a:lstStyle/>
          <a:p>
            <a:endParaRPr/>
          </a:p>
        </p:txBody>
      </p:sp>
      <p:sp>
        <p:nvSpPr>
          <p:cNvPr id="5" name="TextBox 12"/>
          <p:cNvSpPr txBox="1"/>
          <p:nvPr/>
        </p:nvSpPr>
        <p:spPr>
          <a:xfrm>
            <a:off x="4578857" y="3800959"/>
            <a:ext cx="2884170" cy="768350"/>
          </a:xfrm>
          <a:prstGeom prst="rect">
            <a:avLst/>
          </a:prstGeom>
          <a:ln w="12700">
            <a:miter lim="400000"/>
          </a:ln>
        </p:spPr>
        <p:txBody>
          <a:bodyPr wrap="none" lIns="45719" rIns="45719">
            <a:spAutoFit/>
          </a:bodyPr>
          <a:lstStyle>
            <a:lvl1pPr algn="ctr">
              <a:defRPr sz="4400">
                <a:solidFill>
                  <a:srgbClr val="01458E"/>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solidFill>
                  <a:srgbClr val="01458E"/>
                </a:solidFill>
              </a:rPr>
              <a:t>线上预报到</a:t>
            </a:r>
          </a:p>
        </p:txBody>
      </p:sp>
      <p:sp>
        <p:nvSpPr>
          <p:cNvPr id="7" name="椭圆 6"/>
          <p:cNvSpPr/>
          <p:nvPr/>
        </p:nvSpPr>
        <p:spPr>
          <a:xfrm>
            <a:off x="4787900" y="1977959"/>
            <a:ext cx="713740" cy="705605"/>
          </a:xfrm>
          <a:prstGeom prst="ellipse">
            <a:avLst/>
          </a:prstGeom>
          <a:solidFill>
            <a:srgbClr val="FFFFFF">
              <a:alpha val="26000"/>
            </a:srgbClr>
          </a:solidFill>
          <a:ln w="12700" cap="flat" cmpd="sng">
            <a:solidFill>
              <a:schemeClr val="accent1">
                <a:shade val="50000"/>
              </a:schemeClr>
            </a:solidFill>
            <a:prstDash val="lgDash"/>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1219200" rtl="0" fontAlgn="auto" latinLnBrk="0" hangingPunct="0">
              <a:lnSpc>
                <a:spcPct val="100000"/>
              </a:lnSpc>
              <a:spcBef>
                <a:spcPts val="0"/>
              </a:spcBef>
              <a:spcAft>
                <a:spcPts val="0"/>
              </a:spcAft>
              <a:buClrTx/>
              <a:buSzTx/>
              <a:buFontTx/>
              <a:buNone/>
            </a:pPr>
            <a:endParaRPr kumimoji="0" lang="zh-CN" altLang="en-US" sz="2400" b="0" i="0" u="none" strike="noStrike" cap="none" spc="0" normalizeH="0" baseline="0">
              <a:ln>
                <a:noFill/>
              </a:ln>
              <a:solidFill>
                <a:srgbClr val="000000"/>
              </a:solidFill>
              <a:effectLst/>
              <a:uFillTx/>
              <a:latin typeface="+mj-lt"/>
              <a:ea typeface="+mj-ea"/>
              <a:cs typeface="+mj-cs"/>
              <a:sym typeface="Calibri" panose="020F0502020204030204"/>
            </a:endParaRPr>
          </a:p>
        </p:txBody>
      </p:sp>
      <p:grpSp>
        <p:nvGrpSpPr>
          <p:cNvPr id="8" name="椭圆 25"/>
          <p:cNvGrpSpPr/>
          <p:nvPr/>
        </p:nvGrpSpPr>
        <p:grpSpPr>
          <a:xfrm>
            <a:off x="4858189" y="2039391"/>
            <a:ext cx="576123" cy="582295"/>
            <a:chOff x="-1" y="-3086"/>
            <a:chExt cx="576122" cy="582294"/>
          </a:xfrm>
        </p:grpSpPr>
        <p:sp>
          <p:nvSpPr>
            <p:cNvPr id="9" name="圆形"/>
            <p:cNvSpPr/>
            <p:nvPr/>
          </p:nvSpPr>
          <p:spPr>
            <a:xfrm>
              <a:off x="-1" y="-1"/>
              <a:ext cx="576122" cy="576122"/>
            </a:xfrm>
            <a:prstGeom prst="ellipse">
              <a:avLst/>
            </a:prstGeom>
            <a:solidFill>
              <a:srgbClr val="01458E"/>
            </a:solidFill>
            <a:ln w="12700" cap="flat">
              <a:noFill/>
              <a:miter lim="400000"/>
            </a:ln>
            <a:effectLst/>
          </p:spPr>
          <p:txBody>
            <a:bodyPr wrap="square" lIns="45719" tIns="45719" rIns="45719" bIns="45719" numCol="1" anchor="ctr">
              <a:noAutofit/>
            </a:bodyPr>
            <a:lstStyle/>
            <a:p>
              <a:pPr algn="ctr">
                <a:defRPr sz="32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1800"/>
            </a:p>
          </p:txBody>
        </p:sp>
        <p:sp>
          <p:nvSpPr>
            <p:cNvPr id="10" name="1"/>
            <p:cNvSpPr txBox="1"/>
            <p:nvPr/>
          </p:nvSpPr>
          <p:spPr>
            <a:xfrm>
              <a:off x="84371" y="-3086"/>
              <a:ext cx="407378" cy="582294"/>
            </a:xfrm>
            <a:prstGeom prst="rect">
              <a:avLst/>
            </a:prstGeom>
            <a:noFill/>
            <a:ln w="12700" cap="flat">
              <a:noFill/>
              <a:miter lim="400000"/>
            </a:ln>
            <a:effectLst/>
          </p:spPr>
          <p:txBody>
            <a:bodyPr wrap="square" lIns="45719" tIns="45719" rIns="45719" bIns="45719" numCol="1" anchor="ctr">
              <a:spAutoFit/>
            </a:bodyPr>
            <a:lstStyle>
              <a:lvl1pPr algn="ctr">
                <a:defRPr sz="32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t>2</a:t>
              </a:r>
            </a:p>
          </p:txBody>
        </p:sp>
      </p:grpSp>
      <p:sp>
        <p:nvSpPr>
          <p:cNvPr id="11" name="文本框 10"/>
          <p:cNvSpPr txBox="1"/>
          <p:nvPr/>
        </p:nvSpPr>
        <p:spPr>
          <a:xfrm>
            <a:off x="5723255" y="2070735"/>
            <a:ext cx="1512570" cy="5207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12192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1458E"/>
                </a:solidFill>
                <a:effectLst/>
                <a:uFillTx/>
                <a:latin typeface="微软雅黑" panose="020B0503020204020204" charset="-122"/>
                <a:ea typeface="微软雅黑" panose="020B0503020204020204" charset="-122"/>
                <a:cs typeface="+mj-cs"/>
                <a:sym typeface="Calibri" panose="020F0502020204030204"/>
              </a:rPr>
              <a:t>第二部分</a:t>
            </a:r>
          </a:p>
        </p:txBody>
      </p:sp>
      <p:sp>
        <p:nvSpPr>
          <p:cNvPr id="23" name="直接连接符 15"/>
          <p:cNvSpPr/>
          <p:nvPr/>
        </p:nvSpPr>
        <p:spPr>
          <a:xfrm flipH="1" flipV="1">
            <a:off x="3135359" y="4931489"/>
            <a:ext cx="5921386" cy="1"/>
          </a:xfrm>
          <a:prstGeom prst="line">
            <a:avLst/>
          </a:prstGeom>
          <a:ln w="15875">
            <a:solidFill>
              <a:srgbClr val="01458E">
                <a:alpha val="21000"/>
              </a:srgbClr>
            </a:solidFill>
          </a:ln>
        </p:spPr>
        <p:txBody>
          <a:bodyPr lIns="45719" rIns="45719"/>
          <a:lstStyle/>
          <a:p>
            <a:endParaRPr/>
          </a:p>
        </p:txBody>
      </p:sp>
      <p:sp>
        <p:nvSpPr>
          <p:cNvPr id="2" name="Shape 262"/>
          <p:cNvSpPr/>
          <p:nvPr/>
        </p:nvSpPr>
        <p:spPr>
          <a:xfrm>
            <a:off x="781685" y="223203"/>
            <a:ext cx="352933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latin typeface="微软雅黑" panose="020B0503020204020204" charset="-122"/>
                <a:ea typeface="微软雅黑" panose="020B0503020204020204" charset="-122"/>
              </a:rPr>
              <a:t>易班纳新·高校迎新</a:t>
            </a:r>
          </a:p>
        </p:txBody>
      </p:sp>
      <p:sp>
        <p:nvSpPr>
          <p:cNvPr id="3" name="Shape 263"/>
          <p:cNvSpPr/>
          <p:nvPr/>
        </p:nvSpPr>
        <p:spPr>
          <a:xfrm>
            <a:off x="839857" y="706780"/>
            <a:ext cx="2663456" cy="204470"/>
          </a:xfrm>
          <a:prstGeom prst="rect">
            <a:avLst/>
          </a:prstGeom>
          <a:ln w="12700">
            <a:miter lim="400000"/>
          </a:ln>
        </p:spPr>
        <p:txBody>
          <a:bodyPr lIns="0" tIns="0" rIns="0" bIns="0" anchor="ctr">
            <a:spAutoFit/>
          </a:bodyPr>
          <a:lstStyle>
            <a:lvl1pPr>
              <a:defRPr sz="1400" b="1">
                <a:solidFill>
                  <a:srgbClr val="A6A6A6"/>
                </a:solidFill>
                <a:latin typeface="Arial" panose="020B0604020202020204"/>
                <a:ea typeface="Arial" panose="020B0604020202020204"/>
                <a:cs typeface="Arial" panose="020B0604020202020204"/>
                <a:sym typeface="Arial" panose="020B0604020202020204"/>
              </a:defRPr>
            </a:lvl1pPr>
          </a:lstStyle>
          <a:p>
            <a:endParaRPr lang="en-US" sz="1330">
              <a:latin typeface="微软雅黑" panose="020B0503020204020204" charset="-122"/>
              <a:ea typeface="微软雅黑" panose="020B0503020204020204" charset="-122"/>
            </a:endParaRPr>
          </a:p>
        </p:txBody>
      </p:sp>
      <p:grpSp>
        <p:nvGrpSpPr>
          <p:cNvPr id="4" name="Group 266"/>
          <p:cNvGrpSpPr/>
          <p:nvPr/>
        </p:nvGrpSpPr>
        <p:grpSpPr>
          <a:xfrm>
            <a:off x="661478" y="898903"/>
            <a:ext cx="11122698" cy="120563"/>
            <a:chOff x="17049" y="0"/>
            <a:chExt cx="11725176" cy="127092"/>
          </a:xfrm>
        </p:grpSpPr>
        <p:sp>
          <p:nvSpPr>
            <p:cNvPr id="6" name="Shape 264"/>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8" tIns="43368" rIns="43368" bIns="43368"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13" name="Shape 265"/>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8" tIns="43368" rIns="43368" bIns="43368" numCol="1" anchor="t">
              <a:noAutofit/>
            </a:bodyPr>
            <a:lstStyle/>
            <a:p>
              <a:endParaRPr sz="1710"/>
            </a:p>
          </p:txBody>
        </p:sp>
      </p:grpSp>
    </p:spTree>
    <p:extLst>
      <p:ext uri="{BB962C8B-B14F-4D97-AF65-F5344CB8AC3E}">
        <p14:creationId xmlns:p14="http://schemas.microsoft.com/office/powerpoint/2010/main" val="292936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1021" r="75072"/>
          <a:stretch>
            <a:fillRect/>
          </a:stretch>
        </p:blipFill>
        <p:spPr bwMode="auto">
          <a:xfrm>
            <a:off x="659526" y="80033"/>
            <a:ext cx="874637"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中国石油大学（华东）"/>
          <p:cNvPicPr>
            <a:picLocks noChangeAspect="1" noChangeArrowheads="1"/>
          </p:cNvPicPr>
          <p:nvPr/>
        </p:nvPicPr>
        <p:blipFill>
          <a:blip r:embed="rId2">
            <a:extLst>
              <a:ext uri="{28A0092B-C50C-407E-A947-70E740481C1C}">
                <a14:useLocalDpi xmlns:a14="http://schemas.microsoft.com/office/drawing/2010/main" val="0"/>
              </a:ext>
            </a:extLst>
          </a:blip>
          <a:srcRect l="24927"/>
          <a:stretch>
            <a:fillRect/>
          </a:stretch>
        </p:blipFill>
        <p:spPr bwMode="auto">
          <a:xfrm>
            <a:off x="1534163" y="80033"/>
            <a:ext cx="2530543" cy="8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cxnSp>
        <p:nvCxnSpPr>
          <p:cNvPr id="3" name="直接连接符 2"/>
          <p:cNvCxnSpPr/>
          <p:nvPr/>
        </p:nvCxnSpPr>
        <p:spPr>
          <a:xfrm>
            <a:off x="608076" y="885846"/>
            <a:ext cx="10975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076" y="924737"/>
            <a:ext cx="10975849" cy="0"/>
          </a:xfrm>
          <a:prstGeom prst="line">
            <a:avLst/>
          </a:prstGeom>
          <a:ln w="28575">
            <a:solidFill>
              <a:srgbClr val="12397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941" y="44249"/>
            <a:ext cx="1308034" cy="784820"/>
          </a:xfrm>
          <a:prstGeom prst="rect">
            <a:avLst/>
          </a:prstGeom>
          <a:effectLst>
            <a:reflection stA="0" endPos="65000" dist="50800" dir="5400000" sy="-100000" algn="bl" rotWithShape="0"/>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63" y="1355693"/>
            <a:ext cx="2407037" cy="427917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1400" y="1367285"/>
            <a:ext cx="2400517" cy="4267585"/>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2769" y="1372945"/>
            <a:ext cx="2394695" cy="4257234"/>
          </a:xfrm>
          <a:prstGeom prst="rect">
            <a:avLst/>
          </a:prstGeom>
        </p:spPr>
      </p:pic>
      <p:sp>
        <p:nvSpPr>
          <p:cNvPr id="11" name="椭圆 10"/>
          <p:cNvSpPr/>
          <p:nvPr/>
        </p:nvSpPr>
        <p:spPr>
          <a:xfrm>
            <a:off x="1881446" y="3342352"/>
            <a:ext cx="668216" cy="5802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0767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Effect>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1656" y="1154586"/>
            <a:ext cx="2685415" cy="5466559"/>
            <a:chOff x="1296670" y="1154586"/>
            <a:chExt cx="2685415" cy="5466559"/>
          </a:xfrm>
        </p:grpSpPr>
        <p:pic>
          <p:nvPicPr>
            <p:cNvPr id="8199" name="Picture 7"/>
            <p:cNvPicPr>
              <a:picLocks noChangeAspect="1" noChangeArrowheads="1"/>
            </p:cNvPicPr>
            <p:nvPr/>
          </p:nvPicPr>
          <p:blipFill>
            <a:blip r:embed="rId3" cstate="email"/>
            <a:srcRect/>
            <a:stretch>
              <a:fillRect/>
            </a:stretch>
          </p:blipFill>
          <p:spPr bwMode="auto">
            <a:xfrm>
              <a:off x="1296670" y="1861820"/>
              <a:ext cx="2685415" cy="475932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40" name="Picture 10" descr="D:\软件\QQ\502275041\FileRecv\60(1)\我的大学（图标）\新生服务\学生数据采集.png"/>
            <p:cNvPicPr>
              <a:picLocks noChangeAspect="1" noChangeArrowheads="1"/>
            </p:cNvPicPr>
            <p:nvPr/>
          </p:nvPicPr>
          <p:blipFill>
            <a:blip r:embed="rId4" cstate="email"/>
            <a:srcRect/>
            <a:stretch>
              <a:fillRect/>
            </a:stretch>
          </p:blipFill>
          <p:spPr bwMode="auto">
            <a:xfrm>
              <a:off x="2450151" y="1154586"/>
              <a:ext cx="377682" cy="377681"/>
            </a:xfrm>
            <a:prstGeom prst="rect">
              <a:avLst/>
            </a:prstGeom>
            <a:noFill/>
            <a:extLst>
              <a:ext uri="{909E8E84-426E-40DD-AFC4-6F175D3DCCD1}">
                <a14:hiddenFill xmlns:a14="http://schemas.microsoft.com/office/drawing/2010/main">
                  <a:solidFill>
                    <a:srgbClr val="FFFFFF"/>
                  </a:solidFill>
                </a14:hiddenFill>
              </a:ext>
            </a:extLst>
          </p:spPr>
        </p:pic>
        <p:sp>
          <p:nvSpPr>
            <p:cNvPr id="141" name="矩形 140"/>
            <p:cNvSpPr/>
            <p:nvPr/>
          </p:nvSpPr>
          <p:spPr>
            <a:xfrm>
              <a:off x="2238882" y="1532112"/>
              <a:ext cx="800220" cy="276999"/>
            </a:xfrm>
            <a:prstGeom prst="rect">
              <a:avLst/>
            </a:prstGeom>
          </p:spPr>
          <p:txBody>
            <a:bodyPr wrap="none">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信息完善</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5" name="组合 4"/>
          <p:cNvGrpSpPr/>
          <p:nvPr/>
        </p:nvGrpSpPr>
        <p:grpSpPr>
          <a:xfrm>
            <a:off x="7964601" y="1154213"/>
            <a:ext cx="2672080" cy="5466297"/>
            <a:chOff x="4539615" y="1154213"/>
            <a:chExt cx="2672080" cy="5466297"/>
          </a:xfrm>
        </p:grpSpPr>
        <p:pic>
          <p:nvPicPr>
            <p:cNvPr id="8" name="图片 7" descr="1_来校方式"/>
            <p:cNvPicPr>
              <a:picLocks noChangeAspect="1"/>
            </p:cNvPicPr>
            <p:nvPr/>
          </p:nvPicPr>
          <p:blipFill>
            <a:blip r:embed="rId5" cstate="email"/>
            <a:stretch>
              <a:fillRect/>
            </a:stretch>
          </p:blipFill>
          <p:spPr>
            <a:xfrm>
              <a:off x="4539615" y="1861820"/>
              <a:ext cx="2672080" cy="4758690"/>
            </a:xfrm>
            <a:prstGeom prst="rect">
              <a:avLst/>
            </a:prstGeom>
            <a:ln>
              <a:solidFill>
                <a:schemeClr val="accent1">
                  <a:lumMod val="60000"/>
                  <a:lumOff val="40000"/>
                </a:schemeClr>
              </a:solidFill>
            </a:ln>
          </p:spPr>
        </p:pic>
        <p:pic>
          <p:nvPicPr>
            <p:cNvPr id="142" name="Picture 11" descr="D:\软件\QQ\502275041\FileRecv\60(1)\我的大学（图标）\新生服务\来校方式1.png"/>
            <p:cNvPicPr>
              <a:picLocks noChangeAspect="1" noChangeArrowheads="1"/>
            </p:cNvPicPr>
            <p:nvPr/>
          </p:nvPicPr>
          <p:blipFill>
            <a:blip r:embed="rId6" cstate="email"/>
            <a:srcRect/>
            <a:stretch>
              <a:fillRect/>
            </a:stretch>
          </p:blipFill>
          <p:spPr bwMode="auto">
            <a:xfrm>
              <a:off x="5686682" y="1154213"/>
              <a:ext cx="377682" cy="377681"/>
            </a:xfrm>
            <a:prstGeom prst="rect">
              <a:avLst/>
            </a:prstGeom>
            <a:noFill/>
            <a:extLst>
              <a:ext uri="{909E8E84-426E-40DD-AFC4-6F175D3DCCD1}">
                <a14:hiddenFill xmlns:a14="http://schemas.microsoft.com/office/drawing/2010/main">
                  <a:solidFill>
                    <a:srgbClr val="FFFFFF"/>
                  </a:solidFill>
                </a14:hiddenFill>
              </a:ext>
            </a:extLst>
          </p:spPr>
        </p:pic>
        <p:sp>
          <p:nvSpPr>
            <p:cNvPr id="143" name="矩形 142"/>
            <p:cNvSpPr/>
            <p:nvPr/>
          </p:nvSpPr>
          <p:spPr>
            <a:xfrm>
              <a:off x="5321524" y="1521951"/>
              <a:ext cx="1107996" cy="276999"/>
            </a:xfrm>
            <a:prstGeom prst="rect">
              <a:avLst/>
            </a:prstGeom>
          </p:spPr>
          <p:txBody>
            <a:bodyPr wrap="none">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来校方式登记</a:t>
              </a:r>
            </a:p>
          </p:txBody>
        </p:sp>
      </p:grpSp>
      <p:sp>
        <p:nvSpPr>
          <p:cNvPr id="262" name="Shape 262"/>
          <p:cNvSpPr/>
          <p:nvPr/>
        </p:nvSpPr>
        <p:spPr>
          <a:xfrm>
            <a:off x="661670" y="415608"/>
            <a:ext cx="3552190" cy="467360"/>
          </a:xfrm>
          <a:prstGeom prst="rect">
            <a:avLst/>
          </a:prstGeom>
          <a:ln w="12700">
            <a:miter lim="400000"/>
          </a:ln>
        </p:spPr>
        <p:txBody>
          <a:bodyPr wrap="square" lIns="0" tIns="0" rIns="0" bIns="0" anchor="ctr">
            <a:spAutoFit/>
          </a:bodyPr>
          <a:lstStyle>
            <a:lvl1pPr>
              <a:defRPr sz="3200" b="1">
                <a:solidFill>
                  <a:srgbClr val="A6A6A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zh-CN" altLang="en-US" sz="3035" dirty="0"/>
              <a:t>线上预报到</a:t>
            </a:r>
          </a:p>
        </p:txBody>
      </p:sp>
      <p:grpSp>
        <p:nvGrpSpPr>
          <p:cNvPr id="266" name="Group 266"/>
          <p:cNvGrpSpPr/>
          <p:nvPr/>
        </p:nvGrpSpPr>
        <p:grpSpPr>
          <a:xfrm>
            <a:off x="661478" y="1018283"/>
            <a:ext cx="11122698" cy="120563"/>
            <a:chOff x="17049" y="0"/>
            <a:chExt cx="11725176" cy="127092"/>
          </a:xfrm>
        </p:grpSpPr>
        <p:sp>
          <p:nvSpPr>
            <p:cNvPr id="264" name="Shape 264"/>
            <p:cNvSpPr/>
            <p:nvPr/>
          </p:nvSpPr>
          <p:spPr>
            <a:xfrm>
              <a:off x="11629630" y="0"/>
              <a:ext cx="112597" cy="127093"/>
            </a:xfrm>
            <a:prstGeom prst="ellipse">
              <a:avLst/>
            </a:prstGeom>
            <a:solidFill>
              <a:srgbClr val="FFFFFF"/>
            </a:solidFill>
            <a:ln w="57150" cap="flat">
              <a:solidFill>
                <a:srgbClr val="D8D8D8"/>
              </a:solidFill>
              <a:prstDash val="solid"/>
              <a:bevel/>
            </a:ln>
            <a:effectLst/>
          </p:spPr>
          <p:txBody>
            <a:bodyPr wrap="square" lIns="43368" tIns="43368" rIns="43368" bIns="43368" numCol="1" anchor="ctr">
              <a:noAutofit/>
            </a:bodyPr>
            <a:lstStyle/>
            <a:p>
              <a:pPr>
                <a:defRPr sz="2800" b="1" i="1">
                  <a:solidFill>
                    <a:srgbClr val="F0542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2655"/>
            </a:p>
          </p:txBody>
        </p:sp>
        <p:sp>
          <p:nvSpPr>
            <p:cNvPr id="265" name="Shape 265"/>
            <p:cNvSpPr/>
            <p:nvPr/>
          </p:nvSpPr>
          <p:spPr>
            <a:xfrm flipH="1" flipV="1">
              <a:off x="17049" y="64811"/>
              <a:ext cx="11593507" cy="8"/>
            </a:xfrm>
            <a:prstGeom prst="line">
              <a:avLst/>
            </a:prstGeom>
            <a:noFill/>
            <a:ln w="9525" cap="flat">
              <a:solidFill>
                <a:srgbClr val="D8D8D8"/>
              </a:solidFill>
              <a:prstDash val="dash"/>
              <a:bevel/>
              <a:tailEnd type="oval" w="med" len="med"/>
            </a:ln>
            <a:effectLst/>
          </p:spPr>
          <p:txBody>
            <a:bodyPr wrap="square" lIns="43368" tIns="43368" rIns="43368" bIns="43368" numCol="1" anchor="t">
              <a:noAutofit/>
            </a:bodyPr>
            <a:lstStyle/>
            <a:p>
              <a:endParaRPr sz="1710"/>
            </a:p>
          </p:txBody>
        </p:sp>
      </p:grpSp>
      <p:grpSp>
        <p:nvGrpSpPr>
          <p:cNvPr id="2" name="组合 1"/>
          <p:cNvGrpSpPr/>
          <p:nvPr/>
        </p:nvGrpSpPr>
        <p:grpSpPr>
          <a:xfrm>
            <a:off x="1459934" y="1216544"/>
            <a:ext cx="2665095" cy="5403966"/>
            <a:chOff x="-492691" y="1216544"/>
            <a:chExt cx="2665095" cy="5403966"/>
          </a:xfrm>
        </p:grpSpPr>
        <p:pic>
          <p:nvPicPr>
            <p:cNvPr id="17" name="Picture 17" descr="D:\软件\QQ\502275041\FileRecv\60(1)\我的大学（图标）\新生服务\报道须知1.png"/>
            <p:cNvPicPr>
              <a:picLocks noChangeAspect="1" noChangeArrowheads="1"/>
            </p:cNvPicPr>
            <p:nvPr/>
          </p:nvPicPr>
          <p:blipFill>
            <a:blip r:embed="rId7" cstate="email"/>
            <a:srcRect/>
            <a:stretch>
              <a:fillRect/>
            </a:stretch>
          </p:blipFill>
          <p:spPr bwMode="auto">
            <a:xfrm>
              <a:off x="676978" y="1216544"/>
              <a:ext cx="304139" cy="30413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39924" y="1543197"/>
              <a:ext cx="800219" cy="276999"/>
            </a:xfrm>
            <a:prstGeom prst="rect">
              <a:avLst/>
            </a:prstGeom>
          </p:spPr>
          <p:txBody>
            <a:bodyPr wrap="none">
              <a:spAutoFit/>
            </a:body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报到须知</a:t>
              </a:r>
            </a:p>
          </p:txBody>
        </p:sp>
        <p:pic>
          <p:nvPicPr>
            <p:cNvPr id="19" name="Picture 2" descr="H:\QQ接收文件\1740652135\Image\C2C\7E291094CE9143C0B9ECAD2FA60F7B74.jpg"/>
            <p:cNvPicPr>
              <a:picLocks noChangeAspect="1" noChangeArrowheads="1"/>
            </p:cNvPicPr>
            <p:nvPr/>
          </p:nvPicPr>
          <p:blipFill>
            <a:blip r:embed="rId8" cstate="email"/>
            <a:srcRect/>
            <a:stretch>
              <a:fillRect/>
            </a:stretch>
          </p:blipFill>
          <p:spPr bwMode="auto">
            <a:xfrm>
              <a:off x="-492691" y="1882140"/>
              <a:ext cx="2665095" cy="47383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34925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2369</Words>
  <Application>Microsoft Office PowerPoint</Application>
  <PresentationFormat>宽屏</PresentationFormat>
  <Paragraphs>213</Paragraphs>
  <Slides>36</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等线</vt:lpstr>
      <vt:lpstr>等线 Light</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me-1</cp:lastModifiedBy>
  <cp:revision>28</cp:revision>
  <dcterms:created xsi:type="dcterms:W3CDTF">2018-07-09T09:59:31Z</dcterms:created>
  <dcterms:modified xsi:type="dcterms:W3CDTF">2019-07-18T03:03:55Z</dcterms:modified>
</cp:coreProperties>
</file>